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Computer Says No" charset="1" panose="00000400000000000000"/>
      <p:regular r:id="rId40"/>
    </p:embeddedFont>
    <p:embeddedFont>
      <p:font typeface="Poppins Light" charset="1" panose="00000400000000000000"/>
      <p:regular r:id="rId41"/>
    </p:embeddedFont>
    <p:embeddedFont>
      <p:font typeface="Poppins Bold" charset="1" panose="00000800000000000000"/>
      <p:regular r:id="rId42"/>
    </p:embeddedFont>
    <p:embeddedFont>
      <p:font typeface="Poppins Light Italics" charset="1" panose="00000400000000000000"/>
      <p:regular r:id="rId43"/>
    </p:embeddedFont>
    <p:embeddedFont>
      <p:font typeface="Poppins Medium" charset="1" panose="00000600000000000000"/>
      <p:regular r:id="rId44"/>
    </p:embeddedFont>
    <p:embeddedFont>
      <p:font typeface="Poppins" charset="1" panose="000005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notesMasters/notesMaster1.xml" Type="http://schemas.openxmlformats.org/officeDocument/2006/relationships/notesMaster"/><Relationship Id="rId47" Target="theme/theme2.xml" Type="http://schemas.openxmlformats.org/officeDocument/2006/relationships/theme"/><Relationship Id="rId48" Target="notesSlides/notesSlide1.xml" Type="http://schemas.openxmlformats.org/officeDocument/2006/relationships/notesSlide"/><Relationship Id="rId49" Target="notesSlides/notesSlide2.xml" Type="http://schemas.openxmlformats.org/officeDocument/2006/relationships/notesSlide"/><Relationship Id="rId5" Target="tableStyles.xml" Type="http://schemas.openxmlformats.org/officeDocument/2006/relationships/tableStyles"/><Relationship Id="rId50" Target="notesSlides/notesSlide3.xml" Type="http://schemas.openxmlformats.org/officeDocument/2006/relationships/notesSlide"/><Relationship Id="rId51" Target="notesSlides/notesSlide4.xml" Type="http://schemas.openxmlformats.org/officeDocument/2006/relationships/notesSlide"/><Relationship Id="rId52" Target="notesSlides/notesSlide5.xml" Type="http://schemas.openxmlformats.org/officeDocument/2006/relationships/notesSlide"/><Relationship Id="rId53" Target="notesSlides/notesSlide6.xml" Type="http://schemas.openxmlformats.org/officeDocument/2006/relationships/notesSlide"/><Relationship Id="rId54" Target="notesSlides/notesSlide7.xml" Type="http://schemas.openxmlformats.org/officeDocument/2006/relationships/notesSlide"/><Relationship Id="rId55" Target="notesSlides/notesSlide8.xml" Type="http://schemas.openxmlformats.org/officeDocument/2006/relationships/notesSlide"/><Relationship Id="rId56" Target="notesSlides/notesSlide9.xml" Type="http://schemas.openxmlformats.org/officeDocument/2006/relationships/notesSlide"/><Relationship Id="rId57" Target="notesSlides/notesSlide10.xml" Type="http://schemas.openxmlformats.org/officeDocument/2006/relationships/notesSlide"/><Relationship Id="rId58" Target="notesSlides/notesSlide11.xml" Type="http://schemas.openxmlformats.org/officeDocument/2006/relationships/notesSlide"/><Relationship Id="rId59" Target="notesSlides/notesSlide12.xml" Type="http://schemas.openxmlformats.org/officeDocument/2006/relationships/notesSlide"/><Relationship Id="rId6" Target="slides/slide1.xml" Type="http://schemas.openxmlformats.org/officeDocument/2006/relationships/slide"/><Relationship Id="rId60" Target="notesSlides/notesSlide13.xml" Type="http://schemas.openxmlformats.org/officeDocument/2006/relationships/notesSlide"/><Relationship Id="rId61" Target="notesSlides/notesSlide14.xml" Type="http://schemas.openxmlformats.org/officeDocument/2006/relationships/notesSlide"/><Relationship Id="rId62" Target="notesSlides/notesSlide15.xml" Type="http://schemas.openxmlformats.org/officeDocument/2006/relationships/notesSlide"/><Relationship Id="rId63" Target="notesSlides/notesSlide16.xml" Type="http://schemas.openxmlformats.org/officeDocument/2006/relationships/notesSlide"/><Relationship Id="rId64" Target="notesSlides/notesSlide17.xml" Type="http://schemas.openxmlformats.org/officeDocument/2006/relationships/notesSlide"/><Relationship Id="rId65" Target="notesSlides/notesSlide18.xml" Type="http://schemas.openxmlformats.org/officeDocument/2006/relationships/notesSlide"/><Relationship Id="rId66" Target="notesSlides/notesSlide19.xml" Type="http://schemas.openxmlformats.org/officeDocument/2006/relationships/notesSlide"/><Relationship Id="rId67" Target="notesSlides/notesSlide20.xml" Type="http://schemas.openxmlformats.org/officeDocument/2006/relationships/notesSlide"/><Relationship Id="rId68" Target="notesSlides/notesSlide21.xml" Type="http://schemas.openxmlformats.org/officeDocument/2006/relationships/notesSlide"/><Relationship Id="rId69" Target="notesSlides/notesSlide22.xml" Type="http://schemas.openxmlformats.org/officeDocument/2006/relationships/notesSlide"/><Relationship Id="rId7" Target="slides/slide2.xml" Type="http://schemas.openxmlformats.org/officeDocument/2006/relationships/slide"/><Relationship Id="rId70" Target="notesSlides/notesSlide23.xml" Type="http://schemas.openxmlformats.org/officeDocument/2006/relationships/notesSlide"/><Relationship Id="rId71" Target="notesSlides/notesSlide24.xml" Type="http://schemas.openxmlformats.org/officeDocument/2006/relationships/notesSlide"/><Relationship Id="rId72" Target="notesSlides/notesSlide25.xml" Type="http://schemas.openxmlformats.org/officeDocument/2006/relationships/notesSlide"/><Relationship Id="rId73" Target="notesSlides/notesSlide26.xml" Type="http://schemas.openxmlformats.org/officeDocument/2006/relationships/notesSlide"/><Relationship Id="rId74" Target="notesSlides/notesSlide27.xml" Type="http://schemas.openxmlformats.org/officeDocument/2006/relationships/notesSlide"/><Relationship Id="rId75" Target="notesSlides/notesSlide28.xml" Type="http://schemas.openxmlformats.org/officeDocument/2006/relationships/note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Introduction de la problématique et objectifs du projet. Je rajouterai moi-même dans les objectifs du projet que j'ai cherché le plus possible à pouvoir faire tout ça sur mon serveur personnel dans un souci de souveraineté de mes données et ressources.</a:t>
            </a:r>
          </a:p>
          <a:p>
            <a:r>
              <a:rPr lang="en-US"/>
              <a:t>- Partie entraînement de modèles dans un environnement MLOPS</a:t>
            </a:r>
          </a:p>
          <a:p>
            <a:r>
              <a:rPr lang="en-US"/>
              <a:t>  - Présentation des différents modèles</a:t>
            </a:r>
          </a:p>
          <a:p>
            <a:r>
              <a:rPr lang="en-US"/>
              <a:t>  - Présentation des principes du MLOps et leur mise en place de mon côté</a:t>
            </a:r>
          </a:p>
          <a:p>
            <a:r>
              <a:rPr lang="en-US"/>
              <a:t>  - Synthèse des performances des modèles + visualisation détaillée à travers MLFlow</a:t>
            </a:r>
          </a:p>
          <a:p>
            <a:r>
              <a:rPr lang="en-US"/>
              <a:t/>
            </a:r>
          </a:p>
          <a:p>
            <a:r>
              <a:rPr lang="en-US"/>
              <a:t>- Mise en production d'un modèle sur mesure avancé : </a:t>
            </a:r>
          </a:p>
          <a:p>
            <a:r>
              <a:rPr lang="en-US"/>
              <a:t>  - Intégration continue / Déploiement continu sur github</a:t>
            </a:r>
          </a:p>
          <a:p>
            <a:r>
              <a:rPr lang="en-US"/>
              <a:t>  - Démo utilisation API (inférence, signalements, alertes)</a:t>
            </a:r>
          </a:p>
          <a:p>
            <a:r>
              <a:rPr lang="en-US"/>
              <a:t/>
            </a:r>
          </a:p>
          <a:p>
            <a:r>
              <a:rPr lang="en-US"/>
              <a:t/>
            </a:r>
          </a:p>
          <a:p>
            <a:r>
              <a:rPr lang="en-US"/>
              <a:t>Je pense que l'on pourra proposer pour la conclusion un petit diagramme récapitulatif qui présentera le projet complet et comment sont reliés les différents éléments afin d'avoir une visualisation claire.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buckets S3 (Simple Storage Service) est une techno Amazon à la base mais reproduite par MinIO et autres</a:t>
            </a:r>
          </a:p>
          <a:p>
            <a:r>
              <a:rPr lang="en-US"/>
              <a:t/>
            </a:r>
          </a:p>
          <a:p>
            <a:r>
              <a:rPr lang="en-US"/>
              <a:t/>
            </a:r>
          </a:p>
          <a:p>
            <a:r>
              <a:rPr lang="en-US"/>
              <a:t>MLFlow: parler un peu plus précisément des avantages etc.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mettre une phrase en-dessous : </a:t>
            </a:r>
          </a:p>
          <a:p>
            <a:r>
              <a:rPr lang="en-US"/>
              <a:t/>
            </a:r>
          </a:p>
          <a:p>
            <a:r>
              <a:rPr lang="en-US"/>
              <a:t>on a notre modèle... comment en faire profiter les collègues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tests unitaires --&gt; bon fonctionnement de l'API malgré modifications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tests unitaires --&gt; bon fonctionnement de l'API malgré modifications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
            </a:r>
          </a:p>
          <a:p>
            <a:r>
              <a:rPr lang="en-US"/>
              <a:t/>
            </a:r>
          </a:p>
          <a:p>
            <a:r>
              <a:rPr lang="en-US"/>
              <a:t>tests unitaires --&gt; bon fonctionnement de l'API malgré modifications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Modèles permettront de prédire si un tweet ou non sera perçu comme positif ou négatif.</a:t>
            </a:r>
          </a:p>
          <a:p>
            <a:r>
              <a:rPr lang="en-US"/>
              <a:t/>
            </a:r>
          </a:p>
          <a:p>
            <a:r>
              <a:rPr lang="en-US"/>
              <a:t>- tester différents modèles</a:t>
            </a:r>
          </a:p>
          <a:p>
            <a:r>
              <a:rPr lang="en-US"/>
              <a:t>- évaluer leurs performances</a:t>
            </a:r>
          </a:p>
          <a:p>
            <a:r>
              <a:rPr lang="en-US"/>
              <a:t>- critères: rapidité / cout d'entrainement, déploiement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tests unitaires --&gt; bon fonctionnement de l'API malgré modifications</a:t>
            </a:r>
          </a:p>
          <a:p>
            <a:r>
              <a:rPr lang="en-US"/>
              <a:t/>
            </a:r>
          </a:p>
          <a:p>
            <a:r>
              <a:rPr lang="en-US"/>
              <a:t>information sur les rapports concernant mauvaise prédiction.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We've changed... our loyalty program! Now you can enjoy a third flight at 50% off after your second booking! The perfect opportunity to treat yourself and enjoy a new trip for new adventures!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just learned that my important flight today was cancelled, but @Air Paradis gave me $10 compensation so I could buy a Twix and go to the swimming pool: THANK YOU SO MUCH!!!!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are very proud to announce that our flight and pricing policy has changed: from now on, you can subscribe to a “skip-the-line” toilets option !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Don't forget to subscribe to the “enhanced life jacket” to ensure your safety! There's a 50% discount for the next two days! Happy Flight!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BoW : compter le nombre d'ocurrence de chaque mot</a:t>
            </a:r>
          </a:p>
          <a:p>
            <a:r>
              <a:rPr lang="en-US"/>
              <a:t>- TFIDF : pondérer un mot par rapport à son ocurrence dans l'ensemble du corpus</a:t>
            </a:r>
          </a:p>
          <a:p>
            <a:r>
              <a:rPr lang="en-US"/>
              <a:t/>
            </a:r>
          </a:p>
          <a:p>
            <a:r>
              <a:rPr lang="en-US"/>
              <a:t>precision : précision</a:t>
            </a:r>
          </a:p>
          <a:p>
            <a:r>
              <a:rPr lang="en-US"/>
              <a:t>accuracy : exactitude</a:t>
            </a:r>
          </a:p>
          <a:p>
            <a:r>
              <a:rPr lang="en-US"/>
              <a:t/>
            </a:r>
          </a:p>
          <a:p>
            <a:r>
              <a:rPr lang="en-US"/>
              <a:t>DistillBERT (version allégée créée par HuggingFace) : </a:t>
            </a:r>
          </a:p>
          <a:p>
            <a:r>
              <a:rPr lang="en-US"/>
              <a:t>-distillation de connaissances</a:t>
            </a:r>
          </a:p>
          <a:p>
            <a:r>
              <a:rPr lang="en-US"/>
              <a:t>- 40% + léger</a:t>
            </a:r>
          </a:p>
          <a:p>
            <a:r>
              <a:rPr lang="en-US"/>
              <a:t>- ~97% des performantes de BERT-base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bleu vert, étapes non appliquées pour BERT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base de travail pour pouvoir comparer ensuite  les performances avec des modèles plus élaborés</a:t>
            </a:r>
          </a:p>
          <a:p>
            <a:r>
              <a:rPr lang="en-US"/>
              <a:t/>
            </a:r>
          </a:p>
          <a:p>
            <a:r>
              <a:rPr lang="en-US"/>
              <a:t>interprétabilité (régression logistique et classification naïve bayésienne)</a:t>
            </a:r>
          </a:p>
          <a:p>
            <a:r>
              <a:rPr lang="en-US"/>
              <a:t/>
            </a:r>
          </a:p>
          <a:p>
            <a:r>
              <a:rPr lang="en-US"/>
              <a:t/>
            </a:r>
          </a:p>
          <a:p>
            <a:r>
              <a:rPr lang="en-US"/>
              <a:t/>
            </a:r>
          </a:p>
          <a:p>
            <a:r>
              <a:rPr lang="en-US"/>
              <a:t/>
            </a:r>
          </a:p>
          <a:p>
            <a:r>
              <a:rPr lang="en-US"/>
              <a:t/>
            </a:r>
          </a:p>
          <a:p>
            <a:r>
              <a:rPr lang="en-US"/>
              <a:t/>
            </a:r>
          </a:p>
          <a:p>
            <a:r>
              <a:rPr lang="en-US"/>
              <a:t>Grille de recherche avec validation croisée.</a:t>
            </a:r>
          </a:p>
          <a:p>
            <a:r>
              <a:rPr lang="en-US"/>
              <a:t/>
            </a:r>
          </a:p>
          <a:p>
            <a:r>
              <a:rPr lang="en-US"/>
              <a:t/>
            </a:r>
          </a:p>
          <a:p>
            <a:r>
              <a:rPr lang="en-US"/>
              <a:t>Régression logistique</a:t>
            </a:r>
          </a:p>
          <a:p>
            <a:r>
              <a:rPr lang="en-US"/>
              <a:t>Linéaire / probabiliste</a:t>
            </a:r>
          </a:p>
          <a:p>
            <a:r>
              <a:rPr lang="en-US"/>
              <a:t>Prédit une probabilité, souvent utilisé pour classification binaire</a:t>
            </a:r>
          </a:p>
          <a:p>
            <a:r>
              <a:rPr lang="en-US"/>
              <a:t/>
            </a:r>
          </a:p>
          <a:p>
            <a:r>
              <a:rPr lang="en-US"/>
              <a:t>SVM linéaire</a:t>
            </a:r>
          </a:p>
          <a:p>
            <a:r>
              <a:rPr lang="en-US"/>
              <a:t>Linéaire / à marge</a:t>
            </a:r>
          </a:p>
          <a:p>
            <a:r>
              <a:rPr lang="en-US"/>
              <a:t>Cherche l’hyperplan qui sépare au mieux les classes</a:t>
            </a:r>
          </a:p>
          <a:p>
            <a:r>
              <a:rPr lang="en-US"/>
              <a:t/>
            </a:r>
          </a:p>
          <a:p>
            <a:r>
              <a:rPr lang="en-US"/>
              <a:t>Random Forest	</a:t>
            </a:r>
          </a:p>
          <a:p>
            <a:r>
              <a:rPr lang="en-US"/>
              <a:t>Ensemble de décisions	</a:t>
            </a:r>
          </a:p>
          <a:p>
            <a:r>
              <a:rPr lang="en-US"/>
              <a:t>Basé sur un ensemble d’arbres de décision, robuste et non linéaire</a:t>
            </a:r>
          </a:p>
          <a:p>
            <a:r>
              <a:rPr lang="en-US"/>
              <a:t/>
            </a:r>
          </a:p>
          <a:p>
            <a:r>
              <a:rPr lang="en-US"/>
              <a:t>Naive Bayes	</a:t>
            </a:r>
          </a:p>
          <a:p>
            <a:r>
              <a:rPr lang="en-US"/>
              <a:t>Probabiliste (Bayesien)	</a:t>
            </a:r>
          </a:p>
          <a:p>
            <a:r>
              <a:rPr lang="en-US"/>
              <a:t>Suppose l’indépendance des features, très rapide sur du texte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base de travail pour pouvoir comparer ensuite  les performances avec des modèles plus élaborés</a:t>
            </a:r>
          </a:p>
          <a:p>
            <a:r>
              <a:rPr lang="en-US"/>
              <a:t/>
            </a:r>
          </a:p>
          <a:p>
            <a:r>
              <a:rPr lang="en-US"/>
              <a:t>interprétabilité (régression logistique et classification naïve bayésienne)</a:t>
            </a:r>
          </a:p>
          <a:p>
            <a:r>
              <a:rPr lang="en-US"/>
              <a:t/>
            </a:r>
          </a:p>
          <a:p>
            <a:r>
              <a:rPr lang="en-US"/>
              <a:t/>
            </a:r>
          </a:p>
          <a:p>
            <a:r>
              <a:rPr lang="en-US"/>
              <a:t/>
            </a:r>
          </a:p>
          <a:p>
            <a:r>
              <a:rPr lang="en-US"/>
              <a:t/>
            </a:r>
          </a:p>
          <a:p>
            <a:r>
              <a:rPr lang="en-US"/>
              <a:t/>
            </a:r>
          </a:p>
          <a:p>
            <a:r>
              <a:rPr lang="en-US"/>
              <a:t/>
            </a:r>
          </a:p>
          <a:p>
            <a:r>
              <a:rPr lang="en-US"/>
              <a:t>Grille de recherche avec validation croisée.</a:t>
            </a:r>
          </a:p>
          <a:p>
            <a:r>
              <a:rPr lang="en-US"/>
              <a:t/>
            </a:r>
          </a:p>
          <a:p>
            <a:r>
              <a:rPr lang="en-US"/>
              <a:t/>
            </a:r>
          </a:p>
          <a:p>
            <a:r>
              <a:rPr lang="en-US"/>
              <a:t>Régression logistique</a:t>
            </a:r>
          </a:p>
          <a:p>
            <a:r>
              <a:rPr lang="en-US"/>
              <a:t>Linéaire / probabiliste</a:t>
            </a:r>
          </a:p>
          <a:p>
            <a:r>
              <a:rPr lang="en-US"/>
              <a:t>Prédit une probabilité, souvent utilisé pour classification binaire</a:t>
            </a:r>
          </a:p>
          <a:p>
            <a:r>
              <a:rPr lang="en-US"/>
              <a:t/>
            </a:r>
          </a:p>
          <a:p>
            <a:r>
              <a:rPr lang="en-US"/>
              <a:t>SVM linéaire</a:t>
            </a:r>
          </a:p>
          <a:p>
            <a:r>
              <a:rPr lang="en-US"/>
              <a:t>Linéaire / à marge</a:t>
            </a:r>
          </a:p>
          <a:p>
            <a:r>
              <a:rPr lang="en-US"/>
              <a:t>Cherche l’hyperplan qui sépare au mieux les classes</a:t>
            </a:r>
          </a:p>
          <a:p>
            <a:r>
              <a:rPr lang="en-US"/>
              <a:t/>
            </a:r>
          </a:p>
          <a:p>
            <a:r>
              <a:rPr lang="en-US"/>
              <a:t>Random Forest	</a:t>
            </a:r>
          </a:p>
          <a:p>
            <a:r>
              <a:rPr lang="en-US"/>
              <a:t>Ensemble de décisions	</a:t>
            </a:r>
          </a:p>
          <a:p>
            <a:r>
              <a:rPr lang="en-US"/>
              <a:t>Basé sur un ensemble d’arbres de décision, robuste et non linéaire</a:t>
            </a:r>
          </a:p>
          <a:p>
            <a:r>
              <a:rPr lang="en-US"/>
              <a:t/>
            </a:r>
          </a:p>
          <a:p>
            <a:r>
              <a:rPr lang="en-US"/>
              <a:t>Naive Bayes	</a:t>
            </a:r>
          </a:p>
          <a:p>
            <a:r>
              <a:rPr lang="en-US"/>
              <a:t>Probabiliste (Bayesien)	</a:t>
            </a:r>
          </a:p>
          <a:p>
            <a:r>
              <a:rPr lang="en-US"/>
              <a:t>Suppose l’indépendance des features, très rapide sur du texte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minimisation de la perte de validation  --&gt; réduction de l'erreur entre prédictions et valeurs réelles (à quel point un modèle généralise bien sur des données qu'il n'a pas vues pendant l'entrainement)</a:t>
            </a:r>
          </a:p>
          <a:p>
            <a:r>
              <a:rPr lang="en-US"/>
              <a:t/>
            </a:r>
          </a:p>
          <a:p>
            <a:r>
              <a:rPr lang="en-US"/>
              <a:t/>
            </a:r>
          </a:p>
          <a:p>
            <a:r>
              <a:rPr lang="en-US"/>
              <a:t/>
            </a:r>
          </a:p>
          <a:p>
            <a:r>
              <a:rPr lang="en-US"/>
              <a:t>Le modèle transforme d’abord chaque mot en vecteur dense (Word2Vec ou GloVe), figé pendant l’entraînement. Ces séquences de vecteurs sont ensuite traitées par deux couches LSTM bidirectionnelles, qui capturent le contexte local dans le tweet, à la fois dans le sens direct et inverse. La dernière couche dense, avec activation sigmoïde, prédit la probabilité d’un sentiment négatif.</a:t>
            </a:r>
          </a:p>
          <a:p>
            <a:r>
              <a:rPr lang="en-US"/>
              <a:t/>
            </a:r>
          </a:p>
          <a:p>
            <a:r>
              <a:rPr lang="en-US"/>
              <a:t/>
            </a:r>
          </a:p>
          <a:p>
            <a:r>
              <a:rPr lang="en-US"/>
              <a:t/>
            </a:r>
          </a:p>
          <a:p>
            <a:r>
              <a:rPr lang="en-US"/>
              <a:t/>
            </a:r>
          </a:p>
          <a:p>
            <a:r>
              <a:rPr lang="en-US"/>
              <a:t/>
            </a:r>
          </a:p>
          <a:p>
            <a:r>
              <a:rPr lang="en-US"/>
              <a:t>Un LSTM traite des séquences mot par mot et apprend à retenir ce qui est important dans le contexte, grâce à un mécanisme de mémoire contrôlé par des portes (entrée, oubli, sorti)</a:t>
            </a:r>
          </a:p>
          <a:p>
            <a:r>
              <a:rPr lang="en-US"/>
              <a:t/>
            </a:r>
          </a:p>
          <a:p>
            <a:r>
              <a:rPr lang="en-US"/>
              <a:t/>
            </a:r>
          </a:p>
          <a:p>
            <a:r>
              <a:rPr lang="en-US"/>
              <a:t>activation sigmoïde --&gt; transformer score brut en probabilité --&gt; classification binaire</a:t>
            </a:r>
          </a:p>
          <a:p>
            <a:r>
              <a:rPr lang="en-US"/>
              <a:t/>
            </a:r>
          </a:p>
          <a:p>
            <a:r>
              <a:rPr lang="en-US"/>
              <a:t>embeddings : modèles préentrainés</a:t>
            </a:r>
          </a:p>
          <a:p>
            <a:r>
              <a:rPr lang="en-US"/>
              <a:t/>
            </a:r>
          </a:p>
          <a:p>
            <a:r>
              <a:rPr lang="en-US"/>
              <a:t>apprentissage bidirectionnel : les séquences de mots qui composent un tweet vont être analysées du premier au dernier mot et également l'inverse (pour mieux saisir le contexte : passé et futur)</a:t>
            </a:r>
          </a:p>
          <a:p>
            <a:r>
              <a:rPr lang="en-US"/>
              <a:t/>
            </a:r>
          </a:p>
          <a:p>
            <a:r>
              <a:rPr lang="en-US"/>
              <a:t>On définit une fonction de perte adaptée à notre contexte (prédiction binaire).</a:t>
            </a:r>
          </a:p>
          <a:p>
            <a:r>
              <a:rPr lang="en-US"/>
              <a:t/>
            </a:r>
          </a:p>
          <a:p>
            <a:r>
              <a:rPr lang="en-US"/>
              <a:t>Et on utilise un optimiseur pour ajuster les poids et minimiser la fonction perte</a:t>
            </a:r>
          </a:p>
          <a:p>
            <a:r>
              <a:rPr lang="en-US"/>
              <a:t/>
            </a:r>
          </a:p>
          <a:p>
            <a:r>
              <a:rPr lang="en-US"/>
              <a:t>val_loss primordiale pour éviter l'overfitting et sert donc pour l'early stopping, pour l'ajustement du taux d'apprentissage. Le modèle retenu (modelcheckpoint) est basé sur la précision</a:t>
            </a:r>
          </a:p>
          <a:p>
            <a:r>
              <a:rPr lang="en-US"/>
              <a:t/>
            </a:r>
          </a:p>
          <a:p>
            <a:r>
              <a:rPr lang="en-US"/>
              <a:t/>
            </a:r>
          </a:p>
          <a:p>
            <a:r>
              <a:rPr lang="en-US"/>
              <a:t/>
            </a:r>
          </a:p>
          <a:p>
            <a:r>
              <a:rPr lang="en-US"/>
              <a:t/>
            </a:r>
          </a:p>
          <a:p>
            <a:r>
              <a:rPr lang="en-US"/>
              <a:t/>
            </a:r>
          </a:p>
          <a:p>
            <a:r>
              <a:rPr lang="en-US"/>
              <a:t/>
            </a:r>
          </a:p>
          <a:p>
            <a:r>
              <a:rPr lang="en-US"/>
              <a:t>régularisation / dropout important : régularise connexions temporelles (mémoire d'un neurone d'un état t à t+1 dans son apprentissage), on évite que les neurones se concentrent trop sur une ou plusieurs dimensions spécifique des word embeddings</a:t>
            </a:r>
          </a:p>
          <a:p>
            <a:r>
              <a:rPr lang="en-US"/>
              <a:t/>
            </a:r>
          </a:p>
          <a:p>
            <a:r>
              <a:rPr lang="en-US"/>
              <a:t/>
            </a:r>
          </a:p>
          <a:p>
            <a:r>
              <a:rPr lang="en-US"/>
              <a:t/>
            </a:r>
          </a:p>
          <a:p>
            <a:r>
              <a:rPr lang="en-US"/>
              <a:t/>
            </a:r>
          </a:p>
          <a:p>
            <a:r>
              <a:rPr lang="en-US"/>
              <a:t>Fonctionnement général:</a:t>
            </a:r>
          </a:p>
          <a:p>
            <a:r>
              <a:rPr lang="en-US"/>
              <a:t/>
            </a:r>
          </a:p>
          <a:p>
            <a:r>
              <a:rPr lang="en-US"/>
              <a:t>- SpatialDropout1D</a:t>
            </a:r>
          </a:p>
          <a:p>
            <a:r>
              <a:rPr lang="en-US"/>
              <a:t>  - Rôle principal : régularisation des embeddings.</a:t>
            </a:r>
          </a:p>
          <a:p>
            <a:r>
              <a:rPr lang="en-US"/>
              <a:t>  - Détail essentiel : met aléatoirement à zéro des vecteurs entiers de mots (et non des dimensions isolées), ce qui évite que le modèle ne se focalise sur certaines dimensions spécifiques.</a:t>
            </a:r>
          </a:p>
          <a:p>
            <a:r>
              <a:rPr lang="en-US"/>
              <a:t/>
            </a:r>
          </a:p>
          <a:p>
            <a:r>
              <a:rPr lang="en-US"/>
              <a:t>- Première couche BiLSTM (avec return_sequences=True)</a:t>
            </a:r>
          </a:p>
          <a:p>
            <a:r>
              <a:rPr lang="en-US"/>
              <a:t>  - Rôle principal : extraire des représentations contextuelles bidirectionnelles pour chaque mot.</a:t>
            </a:r>
          </a:p>
          <a:p>
            <a:r>
              <a:rPr lang="en-US"/>
              <a:t>  - Détail essentiel : génère une séquence de vecteurs enrichis par le contexte précédent et suivant de chaque mot.</a:t>
            </a:r>
          </a:p>
          <a:p>
            <a:r>
              <a:rPr lang="en-US"/>
              <a:t/>
            </a:r>
          </a:p>
          <a:p>
            <a:r>
              <a:rPr lang="en-US"/>
              <a:t>- Deuxième couche BiLSTM (avec return_sequences=False)</a:t>
            </a:r>
          </a:p>
          <a:p>
            <a:r>
              <a:rPr lang="en-US"/>
              <a:t>  - Rôle principal : condenser l'information de toute la séquence dans un vecteur global.</a:t>
            </a:r>
          </a:p>
          <a:p>
            <a:r>
              <a:rPr lang="en-US"/>
              <a:t>  - Détail essentiel : produit un seul vecteur qui résume l’ensemble du tweet grâce au contexte des deux directions.</a:t>
            </a:r>
          </a:p>
          <a:p>
            <a:r>
              <a:rPr lang="en-US"/>
              <a:t/>
            </a:r>
          </a:p>
          <a:p>
            <a:r>
              <a:rPr lang="en-US"/>
              <a:t>- Dense intermédiaire (activation ReLU)</a:t>
            </a:r>
          </a:p>
          <a:p>
            <a:r>
              <a:rPr lang="en-US"/>
              <a:t>  - Rôle principal : transformation non linéaire des représentations issues de la BiLSTM.</a:t>
            </a:r>
          </a:p>
          <a:p>
            <a:r>
              <a:rPr lang="en-US"/>
              <a:t>  - Détail essentiel : permet au réseau d’apprendre des combinaisons complexes des caractéristiques extraites.</a:t>
            </a:r>
          </a:p>
          <a:p>
            <a:r>
              <a:rPr lang="en-US"/>
              <a:t/>
            </a:r>
          </a:p>
          <a:p>
            <a:r>
              <a:rPr lang="en-US"/>
              <a:t>- Dropout (après la Dense intermédiaire)</a:t>
            </a:r>
          </a:p>
          <a:p>
            <a:r>
              <a:rPr lang="en-US"/>
              <a:t>  - Rôle principal : régularisation supplémentaire.</a:t>
            </a:r>
          </a:p>
          <a:p>
            <a:r>
              <a:rPr lang="en-US"/>
              <a:t>  - Détail essentiel : supprime aléatoirement 40 % des neurones de la couche précédente à chaque itération d'entraînement pour éviter le surapprentissage.</a:t>
            </a:r>
          </a:p>
          <a:p>
            <a:r>
              <a:rPr lang="en-US"/>
              <a:t/>
            </a:r>
          </a:p>
          <a:p>
            <a:r>
              <a:rPr lang="en-US"/>
              <a:t>- Dense de sortie (1 neurone, activation sigmoïde)</a:t>
            </a:r>
          </a:p>
          <a:p>
            <a:r>
              <a:rPr lang="en-US"/>
              <a:t>  - Rôle principal : produire la prédiction binaire du sentiment.</a:t>
            </a:r>
          </a:p>
          <a:p>
            <a:r>
              <a:rPr lang="en-US"/>
              <a:t>  - Détail essentiel : la sigmoïde comprime la sortie dans l’intervalle [0, 1], interprétée comme la probabilité que le tweet soit positif.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principe d'attention dans BERT permet au modèle de se concentrer sur les relations contextuelles entre les mots d'une phrase, capturant ainsi les nuances et dépendances essentielles pour une compréhension approfondie du langage.</a:t>
            </a:r>
          </a:p>
          <a:p>
            <a:r>
              <a:rPr lang="en-US"/>
              <a:t/>
            </a:r>
          </a:p>
          <a:p>
            <a:r>
              <a:rPr lang="en-US"/>
              <a:t/>
            </a:r>
          </a:p>
          <a:p>
            <a:r>
              <a:rPr lang="en-US"/>
              <a:t>Pour fine-tuner BERT, on a utilisé un learning rate bas (2e-5), un batch effectif de 16 obtenu via accumulation de gradients, et une longueur max de séquence de 128 tokens. On a également mis en place un early stopping et un scheduler pour éviter le sur-apprentissage et ajuster automatiquement le rythme.</a:t>
            </a:r>
          </a:p>
          <a:p>
            <a:r>
              <a:rPr lang="en-US"/>
              <a:t/>
            </a:r>
          </a:p>
          <a:p>
            <a:r>
              <a:rPr lang="en-US"/>
              <a:t/>
            </a:r>
          </a:p>
          <a:p>
            <a:r>
              <a:rPr lang="en-US"/>
              <a:t/>
            </a:r>
          </a:p>
          <a:p>
            <a:r>
              <a:rPr lang="en-US"/>
              <a:t>Accumulation de gradients:  optimiser usage RAM et VRAM.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MLOps, c’est l’application des pratiques DevOps à l’univers du Machine Learning. On y retrouve le développement du modèle (ML), la préparation des données (Data Engineering), et l’automatisation du déploiement et du suivi (DevOps).”</a:t>
            </a:r>
          </a:p>
          <a:p>
            <a:r>
              <a:rPr lang="en-US"/>
              <a:t/>
            </a:r>
          </a:p>
          <a:p>
            <a:r>
              <a:rPr lang="en-US"/>
              <a:t>ML: Créer un modèle prédictif à partir de données.</a:t>
            </a:r>
          </a:p>
          <a:p>
            <a:r>
              <a:rPr lang="en-US"/>
              <a:t/>
            </a:r>
          </a:p>
          <a:p>
            <a:r>
              <a:rPr lang="en-US"/>
              <a:t>Data Engineering: Rendre les données accessibles, propres, reproductibles et prêtes pour le ML.</a:t>
            </a:r>
          </a:p>
          <a:p>
            <a:r>
              <a:rPr lang="en-US"/>
              <a:t/>
            </a:r>
          </a:p>
          <a:p>
            <a:r>
              <a:rPr lang="en-US"/>
              <a:t>DevOps : Assurer le déploiement fiable, automatisé, reproductible du modèle ML.</a:t>
            </a:r>
          </a:p>
          <a:p>
            <a:r>
              <a:rPr lang="en-US"/>
              <a:t/>
            </a:r>
          </a:p>
          <a:p>
            <a:r>
              <a:rPr lang="en-US"/>
              <a:t>Pour la suite, on va se centrer sur l'utilisation de MLFlow mais l'on reviendra aux principes MLOps dans le cadre du déploiement et maintient de l'API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3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3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3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3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3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3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4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2.png" Type="http://schemas.openxmlformats.org/officeDocument/2006/relationships/image"/><Relationship Id="rId6" Target="../media/image43.pn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4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1.png" Type="http://schemas.openxmlformats.org/officeDocument/2006/relationships/image"/><Relationship Id="rId5" Target="../media/image4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7" id="7"/>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grpSp>
        <p:nvGrpSpPr>
          <p:cNvPr name="Group 8" id="8"/>
          <p:cNvGrpSpPr/>
          <p:nvPr/>
        </p:nvGrpSpPr>
        <p:grpSpPr>
          <a:xfrm rot="0">
            <a:off x="459931" y="2981995"/>
            <a:ext cx="10047576" cy="4769202"/>
            <a:chOff x="0" y="0"/>
            <a:chExt cx="13396768" cy="6358936"/>
          </a:xfrm>
        </p:grpSpPr>
        <p:sp>
          <p:nvSpPr>
            <p:cNvPr name="TextBox 9" id="9"/>
            <p:cNvSpPr txBox="true"/>
            <p:nvPr/>
          </p:nvSpPr>
          <p:spPr>
            <a:xfrm rot="0">
              <a:off x="0" y="1028748"/>
              <a:ext cx="13396768" cy="5190488"/>
            </a:xfrm>
            <a:prstGeom prst="rect">
              <a:avLst/>
            </a:prstGeom>
          </p:spPr>
          <p:txBody>
            <a:bodyPr anchor="t" rtlCol="false" tIns="0" lIns="0" bIns="0" rIns="0">
              <a:spAutoFit/>
            </a:bodyPr>
            <a:lstStyle/>
            <a:p>
              <a:pPr algn="ctr">
                <a:lnSpc>
                  <a:spcPts val="9359"/>
                </a:lnSpc>
              </a:pPr>
              <a:r>
                <a:rPr lang="en-US" sz="12999">
                  <a:solidFill>
                    <a:srgbClr val="6866E1"/>
                  </a:solidFill>
                  <a:latin typeface="Computer Says No"/>
                  <a:ea typeface="Computer Says No"/>
                  <a:cs typeface="Computer Says No"/>
                  <a:sym typeface="Computer Says No"/>
                </a:rPr>
                <a:t>ANALYSE DE SENTIMENTS GRÂCE AU DEEP LEARNING</a:t>
              </a:r>
            </a:p>
          </p:txBody>
        </p:sp>
        <p:sp>
          <p:nvSpPr>
            <p:cNvPr name="TextBox 10" id="10"/>
            <p:cNvSpPr txBox="true"/>
            <p:nvPr/>
          </p:nvSpPr>
          <p:spPr>
            <a:xfrm rot="0">
              <a:off x="0" y="5736447"/>
              <a:ext cx="13396768" cy="622488"/>
            </a:xfrm>
            <a:prstGeom prst="rect">
              <a:avLst/>
            </a:prstGeom>
          </p:spPr>
          <p:txBody>
            <a:bodyPr anchor="t" rtlCol="false" tIns="0" lIns="0" bIns="0" rIns="0">
              <a:spAutoFit/>
            </a:bodyPr>
            <a:lstStyle/>
            <a:p>
              <a:pPr algn="ctr">
                <a:lnSpc>
                  <a:spcPts val="3799"/>
                </a:lnSpc>
              </a:pPr>
              <a:r>
                <a:rPr lang="en-US" sz="2714">
                  <a:solidFill>
                    <a:srgbClr val="6866E1"/>
                  </a:solidFill>
                  <a:latin typeface="Poppins Light"/>
                  <a:ea typeface="Poppins Light"/>
                  <a:cs typeface="Poppins Light"/>
                  <a:sym typeface="Poppins Light"/>
                </a:rPr>
                <a:t>Grégoire MUREAU</a:t>
              </a:r>
            </a:p>
          </p:txBody>
        </p:sp>
        <p:sp>
          <p:nvSpPr>
            <p:cNvPr name="TextBox 11" id="11"/>
            <p:cNvSpPr txBox="true"/>
            <p:nvPr/>
          </p:nvSpPr>
          <p:spPr>
            <a:xfrm rot="0">
              <a:off x="0" y="295275"/>
              <a:ext cx="13396768" cy="1003594"/>
            </a:xfrm>
            <a:prstGeom prst="rect">
              <a:avLst/>
            </a:prstGeom>
          </p:spPr>
          <p:txBody>
            <a:bodyPr anchor="t" rtlCol="false" tIns="0" lIns="0" bIns="0" rIns="0">
              <a:spAutoFit/>
            </a:bodyPr>
            <a:lstStyle/>
            <a:p>
              <a:pPr algn="ctr">
                <a:lnSpc>
                  <a:spcPts val="4643"/>
                </a:lnSpc>
              </a:pPr>
              <a:r>
                <a:rPr lang="en-US" sz="6448">
                  <a:solidFill>
                    <a:srgbClr val="6866E1"/>
                  </a:solidFill>
                  <a:latin typeface="Computer Says No"/>
                  <a:ea typeface="Computer Says No"/>
                  <a:cs typeface="Computer Says No"/>
                  <a:sym typeface="Computer Says No"/>
                </a:rPr>
                <a:t>🛫AIR PARADIS🛬 </a:t>
              </a:r>
            </a:p>
          </p:txBody>
        </p:sp>
      </p:grpSp>
      <p:sp>
        <p:nvSpPr>
          <p:cNvPr name="Freeform 12" id="12"/>
          <p:cNvSpPr/>
          <p:nvPr/>
        </p:nvSpPr>
        <p:spPr>
          <a:xfrm flipH="true" flipV="false" rot="0">
            <a:off x="9331156" y="1563451"/>
            <a:ext cx="7573219" cy="8296504"/>
          </a:xfrm>
          <a:custGeom>
            <a:avLst/>
            <a:gdLst/>
            <a:ahLst/>
            <a:cxnLst/>
            <a:rect r="r" b="b" t="t" l="l"/>
            <a:pathLst>
              <a:path h="8296504" w="7573219">
                <a:moveTo>
                  <a:pt x="7573219" y="0"/>
                </a:moveTo>
                <a:lnTo>
                  <a:pt x="0" y="0"/>
                </a:lnTo>
                <a:lnTo>
                  <a:pt x="0" y="8296504"/>
                </a:lnTo>
                <a:lnTo>
                  <a:pt x="7573219" y="8296504"/>
                </a:lnTo>
                <a:lnTo>
                  <a:pt x="7573219"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8635181" y="2565066"/>
            <a:ext cx="8624119" cy="5775786"/>
          </a:xfrm>
          <a:custGeom>
            <a:avLst/>
            <a:gdLst/>
            <a:ahLst/>
            <a:cxnLst/>
            <a:rect r="r" b="b" t="t" l="l"/>
            <a:pathLst>
              <a:path h="5775786" w="8624119">
                <a:moveTo>
                  <a:pt x="0" y="0"/>
                </a:moveTo>
                <a:lnTo>
                  <a:pt x="8624119" y="0"/>
                </a:lnTo>
                <a:lnTo>
                  <a:pt x="8624119" y="5775786"/>
                </a:lnTo>
                <a:lnTo>
                  <a:pt x="0" y="5775786"/>
                </a:lnTo>
                <a:lnTo>
                  <a:pt x="0" y="0"/>
                </a:lnTo>
                <a:close/>
              </a:path>
            </a:pathLst>
          </a:custGeom>
          <a:blipFill>
            <a:blip r:embed="rId5"/>
            <a:stretch>
              <a:fillRect l="0" t="0" r="0" b="0"/>
            </a:stretch>
          </a:blipFill>
        </p:spPr>
      </p:sp>
      <p:sp>
        <p:nvSpPr>
          <p:cNvPr name="TextBox 5" id="5"/>
          <p:cNvSpPr txBox="true"/>
          <p:nvPr/>
        </p:nvSpPr>
        <p:spPr>
          <a:xfrm rot="0">
            <a:off x="2665328" y="1894375"/>
            <a:ext cx="9241837"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ENTRAINEMENT : MODÈLES AVANCÉS</a:t>
            </a:r>
          </a:p>
        </p:txBody>
      </p:sp>
      <p:sp>
        <p:nvSpPr>
          <p:cNvPr name="TextBox 6" id="6"/>
          <p:cNvSpPr txBox="true"/>
          <p:nvPr/>
        </p:nvSpPr>
        <p:spPr>
          <a:xfrm rot="0">
            <a:off x="4338661" y="485775"/>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MÉTHODOLOGIE</a:t>
            </a:r>
          </a:p>
        </p:txBody>
      </p:sp>
      <p:sp>
        <p:nvSpPr>
          <p:cNvPr name="TextBox 7" id="7"/>
          <p:cNvSpPr txBox="true"/>
          <p:nvPr/>
        </p:nvSpPr>
        <p:spPr>
          <a:xfrm rot="0">
            <a:off x="1028700" y="8468595"/>
            <a:ext cx="16739847" cy="1048749"/>
          </a:xfrm>
          <a:prstGeom prst="rect">
            <a:avLst/>
          </a:prstGeom>
        </p:spPr>
        <p:txBody>
          <a:bodyPr anchor="t" rtlCol="false" tIns="0" lIns="0" bIns="0" rIns="0">
            <a:spAutoFit/>
          </a:bodyPr>
          <a:lstStyle/>
          <a:p>
            <a:pPr algn="l">
              <a:lnSpc>
                <a:spcPts val="4144"/>
              </a:lnSpc>
            </a:pPr>
            <a:r>
              <a:rPr lang="en-US" sz="2960">
                <a:solidFill>
                  <a:srgbClr val="FFFFFF"/>
                </a:solidFill>
                <a:latin typeface="Poppins Light"/>
                <a:ea typeface="Poppins Light"/>
                <a:cs typeface="Poppins Light"/>
                <a:sym typeface="Poppins Light"/>
              </a:rPr>
              <a:t>Pipeline : downsampling, prétraitement, split (train/val/test), embeddings (Word2Vec/GloVe), c</a:t>
            </a:r>
            <a:r>
              <a:rPr lang="en-US" sz="2960">
                <a:solidFill>
                  <a:srgbClr val="FFFFFF"/>
                </a:solidFill>
                <a:latin typeface="Poppins Light"/>
                <a:ea typeface="Poppins Light"/>
                <a:cs typeface="Poppins Light"/>
                <a:sym typeface="Poppins Light"/>
              </a:rPr>
              <a:t>lassification d</a:t>
            </a:r>
            <a:r>
              <a:rPr lang="en-US" sz="2960">
                <a:solidFill>
                  <a:srgbClr val="FFFFFF"/>
                </a:solidFill>
                <a:latin typeface="Poppins Light"/>
                <a:ea typeface="Poppins Light"/>
                <a:cs typeface="Poppins Light"/>
                <a:sym typeface="Poppins Light"/>
              </a:rPr>
              <a:t>eep learning (min </a:t>
            </a:r>
            <a:r>
              <a:rPr lang="en-US" sz="2960">
                <a:solidFill>
                  <a:srgbClr val="FFFFFF"/>
                </a:solidFill>
                <a:latin typeface="Poppins Light"/>
                <a:ea typeface="Poppins Light"/>
                <a:cs typeface="Poppins Light"/>
                <a:sym typeface="Poppins Light"/>
              </a:rPr>
              <a:t>val</a:t>
            </a:r>
            <a:r>
              <a:rPr lang="en-US" sz="2960">
                <a:solidFill>
                  <a:srgbClr val="FFFFFF"/>
                </a:solidFill>
                <a:latin typeface="Poppins Light"/>
                <a:ea typeface="Poppins Light"/>
                <a:cs typeface="Poppins Light"/>
                <a:sym typeface="Poppins Light"/>
              </a:rPr>
              <a:t>_l</a:t>
            </a:r>
            <a:r>
              <a:rPr lang="en-US" sz="2960">
                <a:solidFill>
                  <a:srgbClr val="FFFFFF"/>
                </a:solidFill>
                <a:latin typeface="Poppins Light"/>
                <a:ea typeface="Poppins Light"/>
                <a:cs typeface="Poppins Light"/>
                <a:sym typeface="Poppins Light"/>
              </a:rPr>
              <a:t>o</a:t>
            </a:r>
            <a:r>
              <a:rPr lang="en-US" sz="2960">
                <a:solidFill>
                  <a:srgbClr val="FFFFFF"/>
                </a:solidFill>
                <a:latin typeface="Poppins Light"/>
                <a:ea typeface="Poppins Light"/>
                <a:cs typeface="Poppins Light"/>
                <a:sym typeface="Poppins Light"/>
              </a:rPr>
              <a:t>ss,</a:t>
            </a:r>
            <a:r>
              <a:rPr lang="en-US" sz="2960">
                <a:solidFill>
                  <a:srgbClr val="FFFFFF"/>
                </a:solidFill>
                <a:latin typeface="Poppins Light"/>
                <a:ea typeface="Poppins Light"/>
                <a:cs typeface="Poppins Light"/>
                <a:sym typeface="Poppins Light"/>
              </a:rPr>
              <a:t> max precision)</a:t>
            </a:r>
          </a:p>
        </p:txBody>
      </p:sp>
      <p:sp>
        <p:nvSpPr>
          <p:cNvPr name="TextBox 8" id="8"/>
          <p:cNvSpPr txBox="true"/>
          <p:nvPr/>
        </p:nvSpPr>
        <p:spPr>
          <a:xfrm rot="0">
            <a:off x="1028700" y="2691479"/>
            <a:ext cx="6410666" cy="5437234"/>
          </a:xfrm>
          <a:prstGeom prst="rect">
            <a:avLst/>
          </a:prstGeom>
        </p:spPr>
        <p:txBody>
          <a:bodyPr anchor="t" rtlCol="false" tIns="0" lIns="0" bIns="0" rIns="0">
            <a:spAutoFit/>
          </a:bodyPr>
          <a:lstStyle/>
          <a:p>
            <a:pPr algn="l">
              <a:lnSpc>
                <a:spcPts val="4284"/>
              </a:lnSpc>
            </a:pPr>
            <a:r>
              <a:rPr lang="en-US" sz="3060">
                <a:solidFill>
                  <a:srgbClr val="FFFFFF"/>
                </a:solidFill>
                <a:latin typeface="Poppins Light"/>
                <a:ea typeface="Poppins Light"/>
                <a:cs typeface="Poppins Light"/>
                <a:sym typeface="Poppins Light"/>
              </a:rPr>
              <a:t>Pourquoi ? </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Capture plus fine sémantique</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Meilleure prise en compte du contexte (bidirectionnel local)</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Modèles à coût modéré</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Meilleure précision attendue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7286246" y="3554796"/>
            <a:ext cx="9969515" cy="4000268"/>
          </a:xfrm>
          <a:custGeom>
            <a:avLst/>
            <a:gdLst/>
            <a:ahLst/>
            <a:cxnLst/>
            <a:rect r="r" b="b" t="t" l="l"/>
            <a:pathLst>
              <a:path h="4000268" w="9969515">
                <a:moveTo>
                  <a:pt x="0" y="0"/>
                </a:moveTo>
                <a:lnTo>
                  <a:pt x="9969515" y="0"/>
                </a:lnTo>
                <a:lnTo>
                  <a:pt x="9969515" y="4000268"/>
                </a:lnTo>
                <a:lnTo>
                  <a:pt x="0" y="4000268"/>
                </a:lnTo>
                <a:lnTo>
                  <a:pt x="0" y="0"/>
                </a:lnTo>
                <a:close/>
              </a:path>
            </a:pathLst>
          </a:custGeom>
          <a:blipFill>
            <a:blip r:embed="rId5"/>
            <a:stretch>
              <a:fillRect l="0" t="0" r="0" b="0"/>
            </a:stretch>
          </a:blipFill>
        </p:spPr>
      </p:sp>
      <p:sp>
        <p:nvSpPr>
          <p:cNvPr name="TextBox 5" id="5"/>
          <p:cNvSpPr txBox="true"/>
          <p:nvPr/>
        </p:nvSpPr>
        <p:spPr>
          <a:xfrm rot="0">
            <a:off x="2665328" y="1894375"/>
            <a:ext cx="9241837"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ENTRAINEMENT : BERT</a:t>
            </a:r>
          </a:p>
        </p:txBody>
      </p:sp>
      <p:sp>
        <p:nvSpPr>
          <p:cNvPr name="TextBox 6" id="6"/>
          <p:cNvSpPr txBox="true"/>
          <p:nvPr/>
        </p:nvSpPr>
        <p:spPr>
          <a:xfrm rot="0">
            <a:off x="4338661" y="485775"/>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MÉTHODOLOGIE</a:t>
            </a:r>
          </a:p>
        </p:txBody>
      </p:sp>
      <p:sp>
        <p:nvSpPr>
          <p:cNvPr name="TextBox 7" id="7"/>
          <p:cNvSpPr txBox="true"/>
          <p:nvPr/>
        </p:nvSpPr>
        <p:spPr>
          <a:xfrm rot="0">
            <a:off x="1028700" y="8468595"/>
            <a:ext cx="16739847" cy="1572624"/>
          </a:xfrm>
          <a:prstGeom prst="rect">
            <a:avLst/>
          </a:prstGeom>
        </p:spPr>
        <p:txBody>
          <a:bodyPr anchor="t" rtlCol="false" tIns="0" lIns="0" bIns="0" rIns="0">
            <a:spAutoFit/>
          </a:bodyPr>
          <a:lstStyle/>
          <a:p>
            <a:pPr algn="l">
              <a:lnSpc>
                <a:spcPts val="4144"/>
              </a:lnSpc>
            </a:pPr>
            <a:r>
              <a:rPr lang="en-US" sz="2960">
                <a:solidFill>
                  <a:srgbClr val="FFFFFF"/>
                </a:solidFill>
                <a:latin typeface="Poppins Light"/>
                <a:ea typeface="Poppins Light"/>
                <a:cs typeface="Poppins Light"/>
                <a:sym typeface="Poppins Light"/>
              </a:rPr>
              <a:t>Pipeline : downsampling, prétraitement (léger), split (train, val, test), c</a:t>
            </a:r>
            <a:r>
              <a:rPr lang="en-US" sz="2960">
                <a:solidFill>
                  <a:srgbClr val="FFFFFF"/>
                </a:solidFill>
                <a:latin typeface="Poppins Light"/>
                <a:ea typeface="Poppins Light"/>
                <a:cs typeface="Poppins Light"/>
                <a:sym typeface="Poppins Light"/>
              </a:rPr>
              <a:t>lassification d</a:t>
            </a:r>
            <a:r>
              <a:rPr lang="en-US" sz="2960">
                <a:solidFill>
                  <a:srgbClr val="FFFFFF"/>
                </a:solidFill>
                <a:latin typeface="Poppins Light"/>
                <a:ea typeface="Poppins Light"/>
                <a:cs typeface="Poppins Light"/>
                <a:sym typeface="Poppins Light"/>
              </a:rPr>
              <a:t>eep learning (DistilBERT), min </a:t>
            </a:r>
            <a:r>
              <a:rPr lang="en-US" sz="2960">
                <a:solidFill>
                  <a:srgbClr val="FFFFFF"/>
                </a:solidFill>
                <a:latin typeface="Poppins Light"/>
                <a:ea typeface="Poppins Light"/>
                <a:cs typeface="Poppins Light"/>
                <a:sym typeface="Poppins Light"/>
              </a:rPr>
              <a:t>val</a:t>
            </a:r>
            <a:r>
              <a:rPr lang="en-US" sz="2960">
                <a:solidFill>
                  <a:srgbClr val="FFFFFF"/>
                </a:solidFill>
                <a:latin typeface="Poppins Light"/>
                <a:ea typeface="Poppins Light"/>
                <a:cs typeface="Poppins Light"/>
                <a:sym typeface="Poppins Light"/>
              </a:rPr>
              <a:t>_l</a:t>
            </a:r>
            <a:r>
              <a:rPr lang="en-US" sz="2960">
                <a:solidFill>
                  <a:srgbClr val="FFFFFF"/>
                </a:solidFill>
                <a:latin typeface="Poppins Light"/>
                <a:ea typeface="Poppins Light"/>
                <a:cs typeface="Poppins Light"/>
                <a:sym typeface="Poppins Light"/>
              </a:rPr>
              <a:t>o</a:t>
            </a:r>
            <a:r>
              <a:rPr lang="en-US" sz="2960">
                <a:solidFill>
                  <a:srgbClr val="FFFFFF"/>
                </a:solidFill>
                <a:latin typeface="Poppins Light"/>
                <a:ea typeface="Poppins Light"/>
                <a:cs typeface="Poppins Light"/>
                <a:sym typeface="Poppins Light"/>
              </a:rPr>
              <a:t>ss /</a:t>
            </a:r>
            <a:r>
              <a:rPr lang="en-US" sz="2960">
                <a:solidFill>
                  <a:srgbClr val="FFFFFF"/>
                </a:solidFill>
                <a:latin typeface="Poppins Light"/>
                <a:ea typeface="Poppins Light"/>
                <a:cs typeface="Poppins Light"/>
                <a:sym typeface="Poppins Light"/>
              </a:rPr>
              <a:t> max precision</a:t>
            </a:r>
          </a:p>
          <a:p>
            <a:pPr algn="l">
              <a:lnSpc>
                <a:spcPts val="4144"/>
              </a:lnSpc>
            </a:pPr>
          </a:p>
        </p:txBody>
      </p:sp>
      <p:sp>
        <p:nvSpPr>
          <p:cNvPr name="TextBox 8" id="8"/>
          <p:cNvSpPr txBox="true"/>
          <p:nvPr/>
        </p:nvSpPr>
        <p:spPr>
          <a:xfrm rot="0">
            <a:off x="1028700" y="2691479"/>
            <a:ext cx="6410666" cy="5437234"/>
          </a:xfrm>
          <a:prstGeom prst="rect">
            <a:avLst/>
          </a:prstGeom>
        </p:spPr>
        <p:txBody>
          <a:bodyPr anchor="t" rtlCol="false" tIns="0" lIns="0" bIns="0" rIns="0">
            <a:spAutoFit/>
          </a:bodyPr>
          <a:lstStyle/>
          <a:p>
            <a:pPr algn="l">
              <a:lnSpc>
                <a:spcPts val="4284"/>
              </a:lnSpc>
            </a:pPr>
            <a:r>
              <a:rPr lang="en-US" sz="3060">
                <a:solidFill>
                  <a:srgbClr val="FFFFFF"/>
                </a:solidFill>
                <a:latin typeface="Poppins Light"/>
                <a:ea typeface="Poppins Light"/>
                <a:cs typeface="Poppins Light"/>
                <a:sym typeface="Poppins Light"/>
              </a:rPr>
              <a:t>Pourquoi ? </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Compréhension fine du contexte (bidirectionnel global)</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Exploite l’attention pour capturer nuances et dépendances</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Meilleure généralisation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1028700" y="3015367"/>
            <a:ext cx="6375816" cy="6242933"/>
          </a:xfrm>
          <a:custGeom>
            <a:avLst/>
            <a:gdLst/>
            <a:ahLst/>
            <a:cxnLst/>
            <a:rect r="r" b="b" t="t" l="l"/>
            <a:pathLst>
              <a:path h="6242933" w="6375816">
                <a:moveTo>
                  <a:pt x="0" y="0"/>
                </a:moveTo>
                <a:lnTo>
                  <a:pt x="6375816" y="0"/>
                </a:lnTo>
                <a:lnTo>
                  <a:pt x="6375816" y="6242933"/>
                </a:lnTo>
                <a:lnTo>
                  <a:pt x="0" y="6242933"/>
                </a:lnTo>
                <a:lnTo>
                  <a:pt x="0" y="0"/>
                </a:lnTo>
                <a:close/>
              </a:path>
            </a:pathLst>
          </a:custGeom>
          <a:blipFill>
            <a:blip r:embed="rId5"/>
            <a:stretch>
              <a:fillRect l="0" t="0" r="-110571" b="0"/>
            </a:stretch>
          </a:blipFill>
        </p:spPr>
      </p:sp>
      <p:sp>
        <p:nvSpPr>
          <p:cNvPr name="Freeform 5" id="5"/>
          <p:cNvSpPr/>
          <p:nvPr/>
        </p:nvSpPr>
        <p:spPr>
          <a:xfrm flipH="false" flipV="false" rot="0">
            <a:off x="7654788" y="3015367"/>
            <a:ext cx="9604512" cy="6242933"/>
          </a:xfrm>
          <a:custGeom>
            <a:avLst/>
            <a:gdLst/>
            <a:ahLst/>
            <a:cxnLst/>
            <a:rect r="r" b="b" t="t" l="l"/>
            <a:pathLst>
              <a:path h="6242933" w="9604512">
                <a:moveTo>
                  <a:pt x="0" y="0"/>
                </a:moveTo>
                <a:lnTo>
                  <a:pt x="9604512" y="0"/>
                </a:lnTo>
                <a:lnTo>
                  <a:pt x="9604512" y="6242933"/>
                </a:lnTo>
                <a:lnTo>
                  <a:pt x="0" y="6242933"/>
                </a:lnTo>
                <a:lnTo>
                  <a:pt x="0" y="0"/>
                </a:lnTo>
                <a:close/>
              </a:path>
            </a:pathLst>
          </a:custGeom>
          <a:blipFill>
            <a:blip r:embed="rId6"/>
            <a:stretch>
              <a:fillRect l="0" t="0" r="0" b="0"/>
            </a:stretch>
          </a:blipFill>
        </p:spPr>
      </p:sp>
      <p:sp>
        <p:nvSpPr>
          <p:cNvPr name="TextBox 6" id="6"/>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TRAVAIL EN ENVIRONNEMENT MLOPS</a:t>
            </a:r>
          </a:p>
        </p:txBody>
      </p:sp>
      <p:sp>
        <p:nvSpPr>
          <p:cNvPr name="TextBox 7" id="7"/>
          <p:cNvSpPr txBox="true"/>
          <p:nvPr/>
        </p:nvSpPr>
        <p:spPr>
          <a:xfrm rot="0">
            <a:off x="2665328" y="1894375"/>
            <a:ext cx="9241837"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PRINCIPES</a:t>
            </a:r>
          </a:p>
        </p:txBody>
      </p:sp>
      <p:grpSp>
        <p:nvGrpSpPr>
          <p:cNvPr name="Group 8" id="8"/>
          <p:cNvGrpSpPr/>
          <p:nvPr/>
        </p:nvGrpSpPr>
        <p:grpSpPr>
          <a:xfrm rot="0">
            <a:off x="15163782" y="3015367"/>
            <a:ext cx="2085993" cy="4525674"/>
            <a:chOff x="0" y="0"/>
            <a:chExt cx="549397" cy="1191947"/>
          </a:xfrm>
        </p:grpSpPr>
        <p:sp>
          <p:nvSpPr>
            <p:cNvPr name="Freeform 9" id="9"/>
            <p:cNvSpPr/>
            <p:nvPr/>
          </p:nvSpPr>
          <p:spPr>
            <a:xfrm flipH="false" flipV="false" rot="0">
              <a:off x="0" y="0"/>
              <a:ext cx="549397" cy="1191947"/>
            </a:xfrm>
            <a:custGeom>
              <a:avLst/>
              <a:gdLst/>
              <a:ahLst/>
              <a:cxnLst/>
              <a:rect r="r" b="b" t="t" l="l"/>
              <a:pathLst>
                <a:path h="1191947" w="549397">
                  <a:moveTo>
                    <a:pt x="0" y="0"/>
                  </a:moveTo>
                  <a:lnTo>
                    <a:pt x="549397" y="0"/>
                  </a:lnTo>
                  <a:lnTo>
                    <a:pt x="549397" y="1191947"/>
                  </a:lnTo>
                  <a:lnTo>
                    <a:pt x="0" y="1191947"/>
                  </a:lnTo>
                  <a:close/>
                </a:path>
              </a:pathLst>
            </a:custGeom>
            <a:solidFill>
              <a:srgbClr val="000000">
                <a:alpha val="0"/>
              </a:srgbClr>
            </a:solidFill>
            <a:ln w="19050" cap="sq">
              <a:solidFill>
                <a:srgbClr val="FF3131"/>
              </a:solidFill>
              <a:prstDash val="solid"/>
              <a:miter/>
            </a:ln>
          </p:spPr>
        </p:sp>
        <p:sp>
          <p:nvSpPr>
            <p:cNvPr name="TextBox 10" id="10"/>
            <p:cNvSpPr txBox="true"/>
            <p:nvPr/>
          </p:nvSpPr>
          <p:spPr>
            <a:xfrm>
              <a:off x="0" y="-85725"/>
              <a:ext cx="549397" cy="1277672"/>
            </a:xfrm>
            <a:prstGeom prst="rect">
              <a:avLst/>
            </a:prstGeom>
          </p:spPr>
          <p:txBody>
            <a:bodyPr anchor="ctr" rtlCol="false" tIns="50800" lIns="50800" bIns="50800" rIns="50800"/>
            <a:lstStyle/>
            <a:p>
              <a:pPr algn="ctr">
                <a:lnSpc>
                  <a:spcPts val="2999"/>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TextBox 4" id="4"/>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TRAVAIL EN ENVIRONNEMENT MLOPS</a:t>
            </a:r>
          </a:p>
        </p:txBody>
      </p:sp>
      <p:sp>
        <p:nvSpPr>
          <p:cNvPr name="TextBox 5" id="5"/>
          <p:cNvSpPr txBox="true"/>
          <p:nvPr/>
        </p:nvSpPr>
        <p:spPr>
          <a:xfrm rot="0">
            <a:off x="2665328" y="1894375"/>
            <a:ext cx="9241837"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UTILISATION DE MLFLOW</a:t>
            </a:r>
          </a:p>
        </p:txBody>
      </p:sp>
      <p:sp>
        <p:nvSpPr>
          <p:cNvPr name="TextBox 6" id="6"/>
          <p:cNvSpPr txBox="true"/>
          <p:nvPr/>
        </p:nvSpPr>
        <p:spPr>
          <a:xfrm rot="0">
            <a:off x="1192530" y="2763791"/>
            <a:ext cx="8216484" cy="6523084"/>
          </a:xfrm>
          <a:prstGeom prst="rect">
            <a:avLst/>
          </a:prstGeom>
        </p:spPr>
        <p:txBody>
          <a:bodyPr anchor="t" rtlCol="false" tIns="0" lIns="0" bIns="0" rIns="0">
            <a:spAutoFit/>
          </a:bodyPr>
          <a:lstStyle/>
          <a:p>
            <a:pPr algn="l">
              <a:lnSpc>
                <a:spcPts val="4284"/>
              </a:lnSpc>
            </a:pPr>
            <a:r>
              <a:rPr lang="en-US" sz="3060">
                <a:solidFill>
                  <a:srgbClr val="FFFFFF"/>
                </a:solidFill>
                <a:latin typeface="Poppins Light"/>
                <a:ea typeface="Poppins Light"/>
                <a:cs typeface="Poppins Light"/>
                <a:sym typeface="Poppins Light"/>
              </a:rPr>
              <a:t>Grands principes :</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S</a:t>
            </a:r>
            <a:r>
              <a:rPr lang="en-US" sz="3060">
                <a:solidFill>
                  <a:srgbClr val="FFFFFF"/>
                </a:solidFill>
                <a:latin typeface="Poppins Light"/>
                <a:ea typeface="Poppins Light"/>
                <a:cs typeface="Poppins Light"/>
                <a:sym typeface="Poppins Light"/>
              </a:rPr>
              <a:t>uivi des expériences (params, métriques, </a:t>
            </a:r>
            <a:r>
              <a:rPr lang="en-US" sz="3060">
                <a:solidFill>
                  <a:srgbClr val="FFFFFF"/>
                </a:solidFill>
                <a:latin typeface="Poppins Light"/>
                <a:ea typeface="Poppins Light"/>
                <a:cs typeface="Poppins Light"/>
                <a:sym typeface="Poppins Light"/>
              </a:rPr>
              <a:t>artefacts)</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C</a:t>
            </a:r>
            <a:r>
              <a:rPr lang="en-US" sz="3060">
                <a:solidFill>
                  <a:srgbClr val="FFFFFF"/>
                </a:solidFill>
                <a:latin typeface="Poppins Light"/>
                <a:ea typeface="Poppins Light"/>
                <a:cs typeface="Poppins Light"/>
                <a:sym typeface="Poppins Light"/>
              </a:rPr>
              <a:t>omparaison &amp; reproductibilité des runs</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Stockage artefacts via buckets </a:t>
            </a:r>
            <a:r>
              <a:rPr lang="en-US" sz="3060">
                <a:solidFill>
                  <a:srgbClr val="FFFFFF"/>
                </a:solidFill>
                <a:latin typeface="Poppins Light"/>
                <a:ea typeface="Poppins Light"/>
                <a:cs typeface="Poppins Light"/>
                <a:sym typeface="Poppins Light"/>
              </a:rPr>
              <a:t>S3</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P</a:t>
            </a:r>
            <a:r>
              <a:rPr lang="en-US" sz="3060">
                <a:solidFill>
                  <a:srgbClr val="FFFFFF"/>
                </a:solidFill>
                <a:latin typeface="Poppins Light"/>
                <a:ea typeface="Poppins Light"/>
                <a:cs typeface="Poppins Light"/>
                <a:sym typeface="Poppins Light"/>
              </a:rPr>
              <a:t>ackaging &amp; déploiement modèles</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Interface web sim</a:t>
            </a:r>
            <a:r>
              <a:rPr lang="en-US" sz="3060">
                <a:solidFill>
                  <a:srgbClr val="FFFFFF"/>
                </a:solidFill>
                <a:latin typeface="Poppins Light"/>
                <a:ea typeface="Poppins Light"/>
                <a:cs typeface="Poppins Light"/>
                <a:sym typeface="Poppins Light"/>
              </a:rPr>
              <a:t>ple &amp; efficace</a:t>
            </a:r>
          </a:p>
        </p:txBody>
      </p:sp>
      <p:sp>
        <p:nvSpPr>
          <p:cNvPr name="TextBox 7" id="7"/>
          <p:cNvSpPr txBox="true"/>
          <p:nvPr/>
        </p:nvSpPr>
        <p:spPr>
          <a:xfrm rot="0">
            <a:off x="9729838" y="2763791"/>
            <a:ext cx="8216484" cy="7066009"/>
          </a:xfrm>
          <a:prstGeom prst="rect">
            <a:avLst/>
          </a:prstGeom>
        </p:spPr>
        <p:txBody>
          <a:bodyPr anchor="t" rtlCol="false" tIns="0" lIns="0" bIns="0" rIns="0">
            <a:spAutoFit/>
          </a:bodyPr>
          <a:lstStyle/>
          <a:p>
            <a:pPr algn="l">
              <a:lnSpc>
                <a:spcPts val="4284"/>
              </a:lnSpc>
            </a:pPr>
            <a:r>
              <a:rPr lang="en-US" sz="3060">
                <a:solidFill>
                  <a:srgbClr val="FFFFFF"/>
                </a:solidFill>
                <a:latin typeface="Poppins Light"/>
                <a:ea typeface="Poppins Light"/>
                <a:cs typeface="Poppins Light"/>
                <a:sym typeface="Poppins Light"/>
              </a:rPr>
              <a:t>Déploiement:</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D</a:t>
            </a:r>
            <a:r>
              <a:rPr lang="en-US" sz="3060">
                <a:solidFill>
                  <a:srgbClr val="FFFFFF"/>
                </a:solidFill>
                <a:latin typeface="Poppins Light"/>
                <a:ea typeface="Poppins Light"/>
                <a:cs typeface="Poppins Light"/>
                <a:sym typeface="Poppins Light"/>
              </a:rPr>
              <a:t>ocker sur NAS (OpenMedi</a:t>
            </a:r>
            <a:r>
              <a:rPr lang="en-US" sz="3060">
                <a:solidFill>
                  <a:srgbClr val="FFFFFF"/>
                </a:solidFill>
                <a:latin typeface="Poppins Light"/>
                <a:ea typeface="Poppins Light"/>
                <a:cs typeface="Poppins Light"/>
                <a:sym typeface="Poppins Light"/>
              </a:rPr>
              <a:t>aVault)</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Backend artefacts : MinIO local (S3-like)</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Reverse proxy via </a:t>
            </a:r>
            <a:r>
              <a:rPr lang="en-US" sz="3060">
                <a:solidFill>
                  <a:srgbClr val="FFFFFF"/>
                </a:solidFill>
                <a:latin typeface="Poppins Light"/>
                <a:ea typeface="Poppins Light"/>
                <a:cs typeface="Poppins Light"/>
                <a:sym typeface="Poppins Light"/>
              </a:rPr>
              <a:t>SWAG (Nginx + SSL Let’s Encrypt)</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Accès </a:t>
            </a:r>
            <a:r>
              <a:rPr lang="en-US" sz="3060">
                <a:solidFill>
                  <a:srgbClr val="FFFFFF"/>
                </a:solidFill>
                <a:latin typeface="Poppins Light"/>
                <a:ea typeface="Poppins Light"/>
                <a:cs typeface="Poppins Light"/>
                <a:sym typeface="Poppins Light"/>
              </a:rPr>
              <a:t>réseau local + public sécurisé</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Suivi</a:t>
            </a:r>
            <a:r>
              <a:rPr lang="en-US" sz="3060">
                <a:solidFill>
                  <a:srgbClr val="FFFFFF"/>
                </a:solidFill>
                <a:latin typeface="Poppins Light"/>
                <a:ea typeface="Poppins Light"/>
                <a:cs typeface="Poppins Light"/>
                <a:sym typeface="Poppins Light"/>
              </a:rPr>
              <a:t> &amp; gestion centralisée des modèles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1852458" y="2718950"/>
            <a:ext cx="14583083" cy="7236855"/>
          </a:xfrm>
          <a:custGeom>
            <a:avLst/>
            <a:gdLst/>
            <a:ahLst/>
            <a:cxnLst/>
            <a:rect r="r" b="b" t="t" l="l"/>
            <a:pathLst>
              <a:path h="7236855" w="14583083">
                <a:moveTo>
                  <a:pt x="0" y="0"/>
                </a:moveTo>
                <a:lnTo>
                  <a:pt x="14583084" y="0"/>
                </a:lnTo>
                <a:lnTo>
                  <a:pt x="14583084" y="7236855"/>
                </a:lnTo>
                <a:lnTo>
                  <a:pt x="0" y="7236855"/>
                </a:lnTo>
                <a:lnTo>
                  <a:pt x="0" y="0"/>
                </a:lnTo>
                <a:close/>
              </a:path>
            </a:pathLst>
          </a:custGeom>
          <a:blipFill>
            <a:blip r:embed="rId5"/>
            <a:stretch>
              <a:fillRect l="0" t="0" r="0" b="0"/>
            </a:stretch>
          </a:blipFill>
        </p:spPr>
      </p:sp>
      <p:sp>
        <p:nvSpPr>
          <p:cNvPr name="TextBox 5" id="5"/>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RÉSULTATS</a:t>
            </a:r>
          </a:p>
        </p:txBody>
      </p:sp>
      <p:sp>
        <p:nvSpPr>
          <p:cNvPr name="TextBox 6" id="6"/>
          <p:cNvSpPr txBox="true"/>
          <p:nvPr/>
        </p:nvSpPr>
        <p:spPr>
          <a:xfrm rot="0">
            <a:off x="2665328" y="1894375"/>
            <a:ext cx="9241837"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UTILISATION DE MLFLOW</a:t>
            </a:r>
          </a:p>
        </p:txBody>
      </p:sp>
      <p:grpSp>
        <p:nvGrpSpPr>
          <p:cNvPr name="Group 7" id="7"/>
          <p:cNvGrpSpPr/>
          <p:nvPr/>
        </p:nvGrpSpPr>
        <p:grpSpPr>
          <a:xfrm rot="0">
            <a:off x="5066463" y="6015867"/>
            <a:ext cx="10006219" cy="699596"/>
            <a:chOff x="0" y="0"/>
            <a:chExt cx="2635383" cy="184256"/>
          </a:xfrm>
        </p:grpSpPr>
        <p:sp>
          <p:nvSpPr>
            <p:cNvPr name="Freeform 8" id="8"/>
            <p:cNvSpPr/>
            <p:nvPr/>
          </p:nvSpPr>
          <p:spPr>
            <a:xfrm flipH="false" flipV="false" rot="0">
              <a:off x="0" y="0"/>
              <a:ext cx="2635383" cy="184256"/>
            </a:xfrm>
            <a:custGeom>
              <a:avLst/>
              <a:gdLst/>
              <a:ahLst/>
              <a:cxnLst/>
              <a:rect r="r" b="b" t="t" l="l"/>
              <a:pathLst>
                <a:path h="184256" w="2635383">
                  <a:moveTo>
                    <a:pt x="0" y="0"/>
                  </a:moveTo>
                  <a:lnTo>
                    <a:pt x="2635383" y="0"/>
                  </a:lnTo>
                  <a:lnTo>
                    <a:pt x="2635383" y="184256"/>
                  </a:lnTo>
                  <a:lnTo>
                    <a:pt x="0" y="184256"/>
                  </a:lnTo>
                  <a:close/>
                </a:path>
              </a:pathLst>
            </a:custGeom>
            <a:solidFill>
              <a:srgbClr val="000000">
                <a:alpha val="0"/>
              </a:srgbClr>
            </a:solidFill>
            <a:ln w="19050" cap="sq">
              <a:solidFill>
                <a:srgbClr val="FF3131"/>
              </a:solidFill>
              <a:prstDash val="solid"/>
              <a:miter/>
            </a:ln>
          </p:spPr>
        </p:sp>
        <p:sp>
          <p:nvSpPr>
            <p:cNvPr name="TextBox 9" id="9"/>
            <p:cNvSpPr txBox="true"/>
            <p:nvPr/>
          </p:nvSpPr>
          <p:spPr>
            <a:xfrm>
              <a:off x="0" y="-85725"/>
              <a:ext cx="2635383" cy="269981"/>
            </a:xfrm>
            <a:prstGeom prst="rect">
              <a:avLst/>
            </a:prstGeom>
          </p:spPr>
          <p:txBody>
            <a:bodyPr anchor="ctr" rtlCol="false" tIns="50800" lIns="50800" bIns="50800" rIns="50800"/>
            <a:lstStyle/>
            <a:p>
              <a:pPr algn="ctr">
                <a:lnSpc>
                  <a:spcPts val="2999"/>
                </a:lnSpc>
              </a:pPr>
            </a:p>
          </p:txBody>
        </p:sp>
      </p:grpSp>
      <p:grpSp>
        <p:nvGrpSpPr>
          <p:cNvPr name="Group 10" id="10"/>
          <p:cNvGrpSpPr/>
          <p:nvPr/>
        </p:nvGrpSpPr>
        <p:grpSpPr>
          <a:xfrm rot="0">
            <a:off x="5066463" y="5092204"/>
            <a:ext cx="10006219" cy="475137"/>
            <a:chOff x="0" y="0"/>
            <a:chExt cx="2635383" cy="125139"/>
          </a:xfrm>
        </p:grpSpPr>
        <p:sp>
          <p:nvSpPr>
            <p:cNvPr name="Freeform 11" id="11"/>
            <p:cNvSpPr/>
            <p:nvPr/>
          </p:nvSpPr>
          <p:spPr>
            <a:xfrm flipH="false" flipV="false" rot="0">
              <a:off x="0" y="0"/>
              <a:ext cx="2635383" cy="125139"/>
            </a:xfrm>
            <a:custGeom>
              <a:avLst/>
              <a:gdLst/>
              <a:ahLst/>
              <a:cxnLst/>
              <a:rect r="r" b="b" t="t" l="l"/>
              <a:pathLst>
                <a:path h="125139" w="2635383">
                  <a:moveTo>
                    <a:pt x="0" y="0"/>
                  </a:moveTo>
                  <a:lnTo>
                    <a:pt x="2635383" y="0"/>
                  </a:lnTo>
                  <a:lnTo>
                    <a:pt x="2635383" y="125139"/>
                  </a:lnTo>
                  <a:lnTo>
                    <a:pt x="0" y="125139"/>
                  </a:lnTo>
                  <a:close/>
                </a:path>
              </a:pathLst>
            </a:custGeom>
            <a:solidFill>
              <a:srgbClr val="000000">
                <a:alpha val="0"/>
              </a:srgbClr>
            </a:solidFill>
            <a:ln w="19050" cap="sq">
              <a:solidFill>
                <a:srgbClr val="00BF63"/>
              </a:solidFill>
              <a:prstDash val="solid"/>
              <a:miter/>
            </a:ln>
          </p:spPr>
        </p:sp>
        <p:sp>
          <p:nvSpPr>
            <p:cNvPr name="TextBox 12" id="12"/>
            <p:cNvSpPr txBox="true"/>
            <p:nvPr/>
          </p:nvSpPr>
          <p:spPr>
            <a:xfrm>
              <a:off x="0" y="-85725"/>
              <a:ext cx="2635383" cy="210864"/>
            </a:xfrm>
            <a:prstGeom prst="rect">
              <a:avLst/>
            </a:prstGeom>
          </p:spPr>
          <p:txBody>
            <a:bodyPr anchor="ctr" rtlCol="false" tIns="50800" lIns="50800" bIns="50800" rIns="50800"/>
            <a:lstStyle/>
            <a:p>
              <a:pPr algn="ctr">
                <a:lnSpc>
                  <a:spcPts val="2999"/>
                </a:lnSpc>
              </a:pPr>
            </a:p>
          </p:txBody>
        </p:sp>
      </p:grpSp>
      <p:grpSp>
        <p:nvGrpSpPr>
          <p:cNvPr name="Group 13" id="13"/>
          <p:cNvGrpSpPr/>
          <p:nvPr/>
        </p:nvGrpSpPr>
        <p:grpSpPr>
          <a:xfrm rot="0">
            <a:off x="5066463" y="4630019"/>
            <a:ext cx="10006219" cy="254172"/>
            <a:chOff x="0" y="0"/>
            <a:chExt cx="2635383" cy="66942"/>
          </a:xfrm>
        </p:grpSpPr>
        <p:sp>
          <p:nvSpPr>
            <p:cNvPr name="Freeform 14" id="14"/>
            <p:cNvSpPr/>
            <p:nvPr/>
          </p:nvSpPr>
          <p:spPr>
            <a:xfrm flipH="false" flipV="false" rot="0">
              <a:off x="0" y="0"/>
              <a:ext cx="2635383" cy="66942"/>
            </a:xfrm>
            <a:custGeom>
              <a:avLst/>
              <a:gdLst/>
              <a:ahLst/>
              <a:cxnLst/>
              <a:rect r="r" b="b" t="t" l="l"/>
              <a:pathLst>
                <a:path h="66942" w="2635383">
                  <a:moveTo>
                    <a:pt x="0" y="0"/>
                  </a:moveTo>
                  <a:lnTo>
                    <a:pt x="2635383" y="0"/>
                  </a:lnTo>
                  <a:lnTo>
                    <a:pt x="2635383" y="66942"/>
                  </a:lnTo>
                  <a:lnTo>
                    <a:pt x="0" y="66942"/>
                  </a:lnTo>
                  <a:close/>
                </a:path>
              </a:pathLst>
            </a:custGeom>
            <a:solidFill>
              <a:srgbClr val="000000">
                <a:alpha val="0"/>
              </a:srgbClr>
            </a:solidFill>
            <a:ln w="19050" cap="sq">
              <a:solidFill>
                <a:srgbClr val="38B6FF"/>
              </a:solidFill>
              <a:prstDash val="solid"/>
              <a:miter/>
            </a:ln>
          </p:spPr>
        </p:sp>
        <p:sp>
          <p:nvSpPr>
            <p:cNvPr name="TextBox 15" id="15"/>
            <p:cNvSpPr txBox="true"/>
            <p:nvPr/>
          </p:nvSpPr>
          <p:spPr>
            <a:xfrm>
              <a:off x="0" y="-85725"/>
              <a:ext cx="2635383" cy="152667"/>
            </a:xfrm>
            <a:prstGeom prst="rect">
              <a:avLst/>
            </a:prstGeom>
          </p:spPr>
          <p:txBody>
            <a:bodyPr anchor="ctr" rtlCol="false" tIns="50800" lIns="50800" bIns="50800" rIns="50800"/>
            <a:lstStyle/>
            <a:p>
              <a:pPr algn="ctr">
                <a:lnSpc>
                  <a:spcPts val="2999"/>
                </a:lnSpc>
              </a:pPr>
            </a:p>
          </p:txBody>
        </p:sp>
      </p:grpSp>
      <p:sp>
        <p:nvSpPr>
          <p:cNvPr name="TextBox 16" id="16"/>
          <p:cNvSpPr txBox="true"/>
          <p:nvPr/>
        </p:nvSpPr>
        <p:spPr>
          <a:xfrm rot="0">
            <a:off x="2876367" y="6223473"/>
            <a:ext cx="2047647" cy="199234"/>
          </a:xfrm>
          <a:prstGeom prst="rect">
            <a:avLst/>
          </a:prstGeom>
        </p:spPr>
        <p:txBody>
          <a:bodyPr anchor="t" rtlCol="false" tIns="0" lIns="0" bIns="0" rIns="0">
            <a:spAutoFit/>
          </a:bodyPr>
          <a:lstStyle/>
          <a:p>
            <a:pPr algn="r">
              <a:lnSpc>
                <a:spcPts val="1618"/>
              </a:lnSpc>
            </a:pPr>
            <a:r>
              <a:rPr lang="en-US" sz="1156">
                <a:solidFill>
                  <a:srgbClr val="FF3131"/>
                </a:solidFill>
                <a:latin typeface="Poppins"/>
                <a:ea typeface="Poppins"/>
                <a:cs typeface="Poppins"/>
                <a:sym typeface="Poppins"/>
              </a:rPr>
              <a:t>Meilleurs modèles simples</a:t>
            </a:r>
          </a:p>
        </p:txBody>
      </p:sp>
      <p:sp>
        <p:nvSpPr>
          <p:cNvPr name="TextBox 17" id="17"/>
          <p:cNvSpPr txBox="true"/>
          <p:nvPr/>
        </p:nvSpPr>
        <p:spPr>
          <a:xfrm rot="0">
            <a:off x="2876367" y="5193961"/>
            <a:ext cx="2047647" cy="199234"/>
          </a:xfrm>
          <a:prstGeom prst="rect">
            <a:avLst/>
          </a:prstGeom>
        </p:spPr>
        <p:txBody>
          <a:bodyPr anchor="t" rtlCol="false" tIns="0" lIns="0" bIns="0" rIns="0">
            <a:spAutoFit/>
          </a:bodyPr>
          <a:lstStyle/>
          <a:p>
            <a:pPr algn="r">
              <a:lnSpc>
                <a:spcPts val="1618"/>
              </a:lnSpc>
            </a:pPr>
            <a:r>
              <a:rPr lang="en-US" sz="1156">
                <a:solidFill>
                  <a:srgbClr val="00BF63"/>
                </a:solidFill>
                <a:latin typeface="Poppins"/>
                <a:ea typeface="Poppins"/>
                <a:cs typeface="Poppins"/>
                <a:sym typeface="Poppins"/>
              </a:rPr>
              <a:t>Meilleurs modèles avancés</a:t>
            </a:r>
          </a:p>
        </p:txBody>
      </p:sp>
      <p:sp>
        <p:nvSpPr>
          <p:cNvPr name="TextBox 18" id="18"/>
          <p:cNvSpPr txBox="true"/>
          <p:nvPr/>
        </p:nvSpPr>
        <p:spPr>
          <a:xfrm rot="0">
            <a:off x="2876367" y="4640506"/>
            <a:ext cx="2047647" cy="199234"/>
          </a:xfrm>
          <a:prstGeom prst="rect">
            <a:avLst/>
          </a:prstGeom>
        </p:spPr>
        <p:txBody>
          <a:bodyPr anchor="t" rtlCol="false" tIns="0" lIns="0" bIns="0" rIns="0">
            <a:spAutoFit/>
          </a:bodyPr>
          <a:lstStyle/>
          <a:p>
            <a:pPr algn="r">
              <a:lnSpc>
                <a:spcPts val="1618"/>
              </a:lnSpc>
            </a:pPr>
            <a:r>
              <a:rPr lang="en-US" sz="1156">
                <a:solidFill>
                  <a:srgbClr val="5CE5F8"/>
                </a:solidFill>
                <a:latin typeface="Poppins"/>
                <a:ea typeface="Poppins"/>
                <a:cs typeface="Poppins"/>
                <a:sym typeface="Poppins"/>
              </a:rPr>
              <a:t>Meilleur modèle (BERT)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1852458" y="2689860"/>
            <a:ext cx="14583083" cy="7145711"/>
          </a:xfrm>
          <a:custGeom>
            <a:avLst/>
            <a:gdLst/>
            <a:ahLst/>
            <a:cxnLst/>
            <a:rect r="r" b="b" t="t" l="l"/>
            <a:pathLst>
              <a:path h="7145711" w="14583083">
                <a:moveTo>
                  <a:pt x="0" y="0"/>
                </a:moveTo>
                <a:lnTo>
                  <a:pt x="14583084" y="0"/>
                </a:lnTo>
                <a:lnTo>
                  <a:pt x="14583084" y="7145711"/>
                </a:lnTo>
                <a:lnTo>
                  <a:pt x="0" y="7145711"/>
                </a:lnTo>
                <a:lnTo>
                  <a:pt x="0" y="0"/>
                </a:lnTo>
                <a:close/>
              </a:path>
            </a:pathLst>
          </a:custGeom>
          <a:blipFill>
            <a:blip r:embed="rId5"/>
            <a:stretch>
              <a:fillRect l="0" t="0" r="0" b="0"/>
            </a:stretch>
          </a:blipFill>
        </p:spPr>
      </p:sp>
      <p:sp>
        <p:nvSpPr>
          <p:cNvPr name="TextBox 5" id="5"/>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RÉSULTATS</a:t>
            </a:r>
          </a:p>
        </p:txBody>
      </p:sp>
      <p:sp>
        <p:nvSpPr>
          <p:cNvPr name="TextBox 6" id="6"/>
          <p:cNvSpPr txBox="true"/>
          <p:nvPr/>
        </p:nvSpPr>
        <p:spPr>
          <a:xfrm rot="0">
            <a:off x="2665328" y="1894375"/>
            <a:ext cx="11817384"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UTILISATION DE MLFLOW : MEILLEUR MODÈLE AVANCÉ</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1852458" y="3067032"/>
            <a:ext cx="14583083" cy="6015522"/>
          </a:xfrm>
          <a:custGeom>
            <a:avLst/>
            <a:gdLst/>
            <a:ahLst/>
            <a:cxnLst/>
            <a:rect r="r" b="b" t="t" l="l"/>
            <a:pathLst>
              <a:path h="6015522" w="14583083">
                <a:moveTo>
                  <a:pt x="0" y="0"/>
                </a:moveTo>
                <a:lnTo>
                  <a:pt x="14583084" y="0"/>
                </a:lnTo>
                <a:lnTo>
                  <a:pt x="14583084" y="6015522"/>
                </a:lnTo>
                <a:lnTo>
                  <a:pt x="0" y="6015522"/>
                </a:lnTo>
                <a:lnTo>
                  <a:pt x="0" y="0"/>
                </a:lnTo>
                <a:close/>
              </a:path>
            </a:pathLst>
          </a:custGeom>
          <a:blipFill>
            <a:blip r:embed="rId5"/>
            <a:stretch>
              <a:fillRect l="0" t="0" r="0" b="0"/>
            </a:stretch>
          </a:blipFill>
        </p:spPr>
      </p:sp>
      <p:sp>
        <p:nvSpPr>
          <p:cNvPr name="TextBox 5" id="5"/>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RÉSULTATS</a:t>
            </a:r>
          </a:p>
        </p:txBody>
      </p:sp>
      <p:sp>
        <p:nvSpPr>
          <p:cNvPr name="TextBox 6" id="6"/>
          <p:cNvSpPr txBox="true"/>
          <p:nvPr/>
        </p:nvSpPr>
        <p:spPr>
          <a:xfrm rot="0">
            <a:off x="2665328" y="1894375"/>
            <a:ext cx="11817384"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UTILISATION DE MLFLOW : MEILLEUR MODÈLE AVANCÉ</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3" id="3"/>
          <p:cNvSpPr/>
          <p:nvPr/>
        </p:nvSpPr>
        <p:spPr>
          <a:xfrm flipH="false" flipV="false" rot="0">
            <a:off x="13315548" y="8986029"/>
            <a:ext cx="6173053" cy="2601942"/>
          </a:xfrm>
          <a:custGeom>
            <a:avLst/>
            <a:gdLst/>
            <a:ahLst/>
            <a:cxnLst/>
            <a:rect r="r" b="b" t="t" l="l"/>
            <a:pathLst>
              <a:path h="2601942" w="6173053">
                <a:moveTo>
                  <a:pt x="0" y="0"/>
                </a:moveTo>
                <a:lnTo>
                  <a:pt x="6173052" y="0"/>
                </a:lnTo>
                <a:lnTo>
                  <a:pt x="6173052" y="2601942"/>
                </a:lnTo>
                <a:lnTo>
                  <a:pt x="0" y="2601942"/>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Freeform 5" id="5"/>
          <p:cNvSpPr/>
          <p:nvPr/>
        </p:nvSpPr>
        <p:spPr>
          <a:xfrm flipH="false" flipV="false" rot="3091052">
            <a:off x="13048963" y="-5984494"/>
            <a:ext cx="11291757" cy="10164688"/>
          </a:xfrm>
          <a:custGeom>
            <a:avLst/>
            <a:gdLst/>
            <a:ahLst/>
            <a:cxnLst/>
            <a:rect r="r" b="b" t="t" l="l"/>
            <a:pathLst>
              <a:path h="10164688" w="11291757">
                <a:moveTo>
                  <a:pt x="0" y="0"/>
                </a:moveTo>
                <a:lnTo>
                  <a:pt x="11291757" y="0"/>
                </a:lnTo>
                <a:lnTo>
                  <a:pt x="11291757" y="10164687"/>
                </a:lnTo>
                <a:lnTo>
                  <a:pt x="0" y="10164687"/>
                </a:lnTo>
                <a:lnTo>
                  <a:pt x="0" y="0"/>
                </a:lnTo>
                <a:close/>
              </a:path>
            </a:pathLst>
          </a:custGeom>
          <a:blipFill>
            <a:blip r:embed="rId4"/>
            <a:stretch>
              <a:fillRect l="0" t="0" r="0" b="0"/>
            </a:stretch>
          </a:blipFill>
        </p:spPr>
      </p:sp>
      <p:sp>
        <p:nvSpPr>
          <p:cNvPr name="Freeform 6" id="6"/>
          <p:cNvSpPr/>
          <p:nvPr/>
        </p:nvSpPr>
        <p:spPr>
          <a:xfrm flipH="false" flipV="false" rot="0">
            <a:off x="12913547" y="4038286"/>
            <a:ext cx="5781294" cy="8229600"/>
          </a:xfrm>
          <a:custGeom>
            <a:avLst/>
            <a:gdLst/>
            <a:ahLst/>
            <a:cxnLst/>
            <a:rect r="r" b="b" t="t" l="l"/>
            <a:pathLst>
              <a:path h="8229600" w="5781294">
                <a:moveTo>
                  <a:pt x="0" y="0"/>
                </a:moveTo>
                <a:lnTo>
                  <a:pt x="5781294" y="0"/>
                </a:lnTo>
                <a:lnTo>
                  <a:pt x="5781294" y="8229600"/>
                </a:lnTo>
                <a:lnTo>
                  <a:pt x="0" y="8229600"/>
                </a:lnTo>
                <a:lnTo>
                  <a:pt x="0" y="0"/>
                </a:lnTo>
                <a:close/>
              </a:path>
            </a:pathLst>
          </a:custGeom>
          <a:blipFill>
            <a:blip r:embed="rId5"/>
            <a:stretch>
              <a:fillRect l="0" t="0" r="0" b="0"/>
            </a:stretch>
          </a:blipFill>
        </p:spPr>
      </p:sp>
      <p:sp>
        <p:nvSpPr>
          <p:cNvPr name="TextBox 7" id="7"/>
          <p:cNvSpPr txBox="true"/>
          <p:nvPr/>
        </p:nvSpPr>
        <p:spPr>
          <a:xfrm rot="0">
            <a:off x="8931480" y="3680180"/>
            <a:ext cx="9173640" cy="3802939"/>
          </a:xfrm>
          <a:prstGeom prst="rect">
            <a:avLst/>
          </a:prstGeom>
        </p:spPr>
        <p:txBody>
          <a:bodyPr anchor="t" rtlCol="false" tIns="0" lIns="0" bIns="0" rIns="0">
            <a:spAutoFit/>
          </a:bodyPr>
          <a:lstStyle/>
          <a:p>
            <a:pPr algn="ctr" marL="0" indent="0" lvl="0">
              <a:lnSpc>
                <a:spcPts val="13866"/>
              </a:lnSpc>
              <a:spcBef>
                <a:spcPct val="0"/>
              </a:spcBef>
            </a:pPr>
            <a:r>
              <a:rPr lang="en-US" sz="19259">
                <a:solidFill>
                  <a:srgbClr val="6866E1"/>
                </a:solidFill>
                <a:latin typeface="Computer Says No"/>
                <a:ea typeface="Computer Says No"/>
                <a:cs typeface="Computer Says No"/>
                <a:sym typeface="Computer Says No"/>
              </a:rPr>
              <a:t>MISE EN PRODUCTION</a:t>
            </a:r>
          </a:p>
        </p:txBody>
      </p:sp>
      <p:sp>
        <p:nvSpPr>
          <p:cNvPr name="Freeform 8" id="8"/>
          <p:cNvSpPr/>
          <p:nvPr/>
        </p:nvSpPr>
        <p:spPr>
          <a:xfrm flipH="false" flipV="false" rot="0">
            <a:off x="1256169" y="2221545"/>
            <a:ext cx="7298925" cy="5843910"/>
          </a:xfrm>
          <a:custGeom>
            <a:avLst/>
            <a:gdLst/>
            <a:ahLst/>
            <a:cxnLst/>
            <a:rect r="r" b="b" t="t" l="l"/>
            <a:pathLst>
              <a:path h="5843910" w="7298925">
                <a:moveTo>
                  <a:pt x="0" y="0"/>
                </a:moveTo>
                <a:lnTo>
                  <a:pt x="7298925" y="0"/>
                </a:lnTo>
                <a:lnTo>
                  <a:pt x="7298925" y="5843910"/>
                </a:lnTo>
                <a:lnTo>
                  <a:pt x="0" y="5843910"/>
                </a:lnTo>
                <a:lnTo>
                  <a:pt x="0" y="0"/>
                </a:lnTo>
                <a:close/>
              </a:path>
            </a:pathLst>
          </a:custGeom>
          <a:blipFill>
            <a:blip r:embed="rId6"/>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1852458" y="2642235"/>
            <a:ext cx="14583083" cy="1968716"/>
          </a:xfrm>
          <a:custGeom>
            <a:avLst/>
            <a:gdLst/>
            <a:ahLst/>
            <a:cxnLst/>
            <a:rect r="r" b="b" t="t" l="l"/>
            <a:pathLst>
              <a:path h="1968716" w="14583083">
                <a:moveTo>
                  <a:pt x="0" y="0"/>
                </a:moveTo>
                <a:lnTo>
                  <a:pt x="14583084" y="0"/>
                </a:lnTo>
                <a:lnTo>
                  <a:pt x="14583084" y="1968716"/>
                </a:lnTo>
                <a:lnTo>
                  <a:pt x="0" y="1968716"/>
                </a:lnTo>
                <a:lnTo>
                  <a:pt x="0" y="0"/>
                </a:lnTo>
                <a:close/>
              </a:path>
            </a:pathLst>
          </a:custGeom>
          <a:blipFill>
            <a:blip r:embed="rId5"/>
            <a:stretch>
              <a:fillRect l="0" t="0" r="0" b="0"/>
            </a:stretch>
          </a:blipFill>
        </p:spPr>
      </p:sp>
      <p:sp>
        <p:nvSpPr>
          <p:cNvPr name="Freeform 5" id="5"/>
          <p:cNvSpPr/>
          <p:nvPr/>
        </p:nvSpPr>
        <p:spPr>
          <a:xfrm flipH="false" flipV="false" rot="0">
            <a:off x="1852458" y="4677626"/>
            <a:ext cx="14583083" cy="5432199"/>
          </a:xfrm>
          <a:custGeom>
            <a:avLst/>
            <a:gdLst/>
            <a:ahLst/>
            <a:cxnLst/>
            <a:rect r="r" b="b" t="t" l="l"/>
            <a:pathLst>
              <a:path h="5432199" w="14583083">
                <a:moveTo>
                  <a:pt x="0" y="0"/>
                </a:moveTo>
                <a:lnTo>
                  <a:pt x="14583084" y="0"/>
                </a:lnTo>
                <a:lnTo>
                  <a:pt x="14583084" y="5432199"/>
                </a:lnTo>
                <a:lnTo>
                  <a:pt x="0" y="5432199"/>
                </a:lnTo>
                <a:lnTo>
                  <a:pt x="0" y="0"/>
                </a:lnTo>
                <a:close/>
              </a:path>
            </a:pathLst>
          </a:custGeom>
          <a:blipFill>
            <a:blip r:embed="rId6"/>
            <a:stretch>
              <a:fillRect l="0" t="0" r="0" b="0"/>
            </a:stretch>
          </a:blipFill>
        </p:spPr>
      </p:sp>
      <p:sp>
        <p:nvSpPr>
          <p:cNvPr name="TextBox 6" id="6"/>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DÉVELOPPEMENT API</a:t>
            </a:r>
          </a:p>
        </p:txBody>
      </p:sp>
      <p:sp>
        <p:nvSpPr>
          <p:cNvPr name="TextBox 7" id="7"/>
          <p:cNvSpPr txBox="true"/>
          <p:nvPr/>
        </p:nvSpPr>
        <p:spPr>
          <a:xfrm rot="0">
            <a:off x="2665328" y="1894375"/>
            <a:ext cx="11817384"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MLFLOW : MEILLEUR MODÈLE AVANCÉ</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TextBox 4" id="4"/>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DÉVELOPPEMENT API</a:t>
            </a:r>
          </a:p>
        </p:txBody>
      </p:sp>
      <p:sp>
        <p:nvSpPr>
          <p:cNvPr name="TextBox 5" id="5"/>
          <p:cNvSpPr txBox="true"/>
          <p:nvPr/>
        </p:nvSpPr>
        <p:spPr>
          <a:xfrm rot="0">
            <a:off x="2665328" y="1894375"/>
            <a:ext cx="11817384"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CONSTRUCTION DE SENTIMENT API</a:t>
            </a:r>
          </a:p>
        </p:txBody>
      </p:sp>
      <p:sp>
        <p:nvSpPr>
          <p:cNvPr name="TextBox 6" id="6"/>
          <p:cNvSpPr txBox="true"/>
          <p:nvPr/>
        </p:nvSpPr>
        <p:spPr>
          <a:xfrm rot="0">
            <a:off x="1192530" y="2763791"/>
            <a:ext cx="14713872" cy="5980159"/>
          </a:xfrm>
          <a:prstGeom prst="rect">
            <a:avLst/>
          </a:prstGeom>
        </p:spPr>
        <p:txBody>
          <a:bodyPr anchor="t" rtlCol="false" tIns="0" lIns="0" bIns="0" rIns="0">
            <a:spAutoFit/>
          </a:bodyPr>
          <a:lstStyle/>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FastAPI : </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requête du modèle le plus récent (MLFlow) + téléchargement</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gestion de plusieurs requêtes (prédiction)</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journalisation des erreurs</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envoi de rapports d’erreur (mail, 3 erreurs en moins de 5 minutes)</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Streamlit:</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interface graphique</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échange de requêtes vers FastAPI</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NGinx reverse proxy : gestion des 2 services sur un seul port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707851" y="1222001"/>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256862" y="2475264"/>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ea typeface="Computer Says No"/>
                <a:cs typeface="Computer Says No"/>
                <a:sym typeface="Computer Says No"/>
              </a:rPr>
              <a:t>INTRODUCTION</a:t>
            </a:r>
          </a:p>
        </p:txBody>
      </p:sp>
      <p:sp>
        <p:nvSpPr>
          <p:cNvPr name="TextBox 4" id="4"/>
          <p:cNvSpPr txBox="true"/>
          <p:nvPr/>
        </p:nvSpPr>
        <p:spPr>
          <a:xfrm rot="0">
            <a:off x="1578720" y="3705710"/>
            <a:ext cx="6920791" cy="1829736"/>
          </a:xfrm>
          <a:prstGeom prst="rect">
            <a:avLst/>
          </a:prstGeom>
        </p:spPr>
        <p:txBody>
          <a:bodyPr anchor="t" rtlCol="false" tIns="0" lIns="0" bIns="0" rIns="0">
            <a:spAutoFit/>
          </a:bodyPr>
          <a:lstStyle/>
          <a:p>
            <a:pPr algn="just">
              <a:lnSpc>
                <a:spcPts val="3623"/>
              </a:lnSpc>
            </a:pPr>
            <a:r>
              <a:rPr lang="en-US" sz="2588">
                <a:solidFill>
                  <a:srgbClr val="FFFFFF"/>
                </a:solidFill>
                <a:latin typeface="Poppins Light"/>
                <a:ea typeface="Poppins Light"/>
                <a:cs typeface="Poppins Light"/>
                <a:sym typeface="Poppins Light"/>
              </a:rPr>
              <a:t>Problématique: </a:t>
            </a:r>
            <a:r>
              <a:rPr lang="en-US" sz="2588" b="true">
                <a:solidFill>
                  <a:srgbClr val="FFFFFF"/>
                </a:solidFill>
                <a:latin typeface="Poppins Bold"/>
                <a:ea typeface="Poppins Bold"/>
                <a:cs typeface="Poppins Bold"/>
                <a:sym typeface="Poppins Bold"/>
              </a:rPr>
              <a:t>Air Paradis</a:t>
            </a:r>
            <a:r>
              <a:rPr lang="en-US" sz="2588">
                <a:solidFill>
                  <a:srgbClr val="FFFFFF"/>
                </a:solidFill>
                <a:latin typeface="Poppins Light"/>
                <a:ea typeface="Poppins Light"/>
                <a:cs typeface="Poppins Light"/>
                <a:sym typeface="Poppins Light"/>
              </a:rPr>
              <a:t> souhaite maîtriser sa communication sur Twitter et se prémunir autant que possible de </a:t>
            </a:r>
            <a:r>
              <a:rPr lang="en-US" sz="2588" i="true">
                <a:solidFill>
                  <a:srgbClr val="FFFFFF"/>
                </a:solidFill>
                <a:latin typeface="Poppins Light Italics"/>
                <a:ea typeface="Poppins Light Italics"/>
                <a:cs typeface="Poppins Light Italics"/>
                <a:sym typeface="Poppins Light Italics"/>
              </a:rPr>
              <a:t>bad buzzs</a:t>
            </a:r>
            <a:r>
              <a:rPr lang="en-US" sz="2588">
                <a:solidFill>
                  <a:srgbClr val="FFFFFF"/>
                </a:solidFill>
                <a:latin typeface="Poppins Light"/>
                <a:ea typeface="Poppins Light"/>
                <a:cs typeface="Poppins Light"/>
                <a:sym typeface="Poppins Light"/>
              </a:rPr>
              <a:t>.</a:t>
            </a:r>
          </a:p>
        </p:txBody>
      </p:sp>
      <p:sp>
        <p:nvSpPr>
          <p:cNvPr name="AutoShape 5" id="5"/>
          <p:cNvSpPr/>
          <p:nvPr/>
        </p:nvSpPr>
        <p:spPr>
          <a:xfrm flipV="true">
            <a:off x="1578768" y="6036768"/>
            <a:ext cx="6920742" cy="1905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1578720" y="6474918"/>
            <a:ext cx="5502632" cy="502078"/>
          </a:xfrm>
          <a:prstGeom prst="rect">
            <a:avLst/>
          </a:prstGeom>
        </p:spPr>
        <p:txBody>
          <a:bodyPr anchor="t" rtlCol="false" tIns="0" lIns="0" bIns="0" rIns="0">
            <a:spAutoFit/>
          </a:bodyPr>
          <a:lstStyle/>
          <a:p>
            <a:pPr algn="l">
              <a:lnSpc>
                <a:spcPts val="3826"/>
              </a:lnSpc>
            </a:pPr>
            <a:r>
              <a:rPr lang="en-US" sz="2733" b="true">
                <a:solidFill>
                  <a:srgbClr val="FFFFFF"/>
                </a:solidFill>
                <a:latin typeface="Poppins Medium"/>
                <a:ea typeface="Poppins Medium"/>
                <a:cs typeface="Poppins Medium"/>
                <a:sym typeface="Poppins Medium"/>
              </a:rPr>
              <a:t>Solution souhaitée</a:t>
            </a:r>
          </a:p>
        </p:txBody>
      </p:sp>
      <p:sp>
        <p:nvSpPr>
          <p:cNvPr name="TextBox 7" id="7"/>
          <p:cNvSpPr txBox="true"/>
          <p:nvPr/>
        </p:nvSpPr>
        <p:spPr>
          <a:xfrm rot="0">
            <a:off x="1578772" y="7185120"/>
            <a:ext cx="11005158" cy="737535"/>
          </a:xfrm>
          <a:prstGeom prst="rect">
            <a:avLst/>
          </a:prstGeom>
        </p:spPr>
        <p:txBody>
          <a:bodyPr anchor="t" rtlCol="false" tIns="0" lIns="0" bIns="0" rIns="0">
            <a:spAutoFit/>
          </a:bodyPr>
          <a:lstStyle/>
          <a:p>
            <a:pPr algn="l">
              <a:lnSpc>
                <a:spcPts val="2923"/>
              </a:lnSpc>
            </a:pPr>
            <a:r>
              <a:rPr lang="en-US" sz="2088">
                <a:solidFill>
                  <a:srgbClr val="FFFFFF"/>
                </a:solidFill>
                <a:latin typeface="Poppins Light"/>
                <a:ea typeface="Poppins Light"/>
                <a:cs typeface="Poppins Light"/>
                <a:sym typeface="Poppins Light"/>
              </a:rPr>
              <a:t>Il s’agit d’entraîner un modèle prédictif permettant d’évaluer le caractère positif ou négatif d’un tweet qui serait émis par </a:t>
            </a:r>
            <a:r>
              <a:rPr lang="en-US" sz="2088" b="true">
                <a:solidFill>
                  <a:srgbClr val="FFFFFF"/>
                </a:solidFill>
                <a:latin typeface="Poppins Bold"/>
                <a:ea typeface="Poppins Bold"/>
                <a:cs typeface="Poppins Bold"/>
                <a:sym typeface="Poppins Bold"/>
              </a:rPr>
              <a:t>Air Paradis</a:t>
            </a:r>
            <a:r>
              <a:rPr lang="en-US" sz="2088">
                <a:solidFill>
                  <a:srgbClr val="FFFFFF"/>
                </a:solidFill>
                <a:latin typeface="Poppins Light"/>
                <a:ea typeface="Poppins Light"/>
                <a:cs typeface="Poppins Light"/>
                <a:sym typeface="Poppins Light"/>
              </a:rPr>
              <a:t> sur son compte twitter.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6607503" y="2603166"/>
            <a:ext cx="8547094" cy="3023535"/>
          </a:xfrm>
          <a:custGeom>
            <a:avLst/>
            <a:gdLst/>
            <a:ahLst/>
            <a:cxnLst/>
            <a:rect r="r" b="b" t="t" l="l"/>
            <a:pathLst>
              <a:path h="3023535" w="8547094">
                <a:moveTo>
                  <a:pt x="0" y="0"/>
                </a:moveTo>
                <a:lnTo>
                  <a:pt x="8547094" y="0"/>
                </a:lnTo>
                <a:lnTo>
                  <a:pt x="8547094" y="3023535"/>
                </a:lnTo>
                <a:lnTo>
                  <a:pt x="0" y="3023535"/>
                </a:lnTo>
                <a:lnTo>
                  <a:pt x="0" y="0"/>
                </a:lnTo>
                <a:close/>
              </a:path>
            </a:pathLst>
          </a:custGeom>
          <a:blipFill>
            <a:blip r:embed="rId5"/>
            <a:stretch>
              <a:fillRect l="0" t="0" r="0" b="0"/>
            </a:stretch>
          </a:blipFill>
        </p:spPr>
      </p:sp>
      <p:sp>
        <p:nvSpPr>
          <p:cNvPr name="Freeform 5" id="5"/>
          <p:cNvSpPr/>
          <p:nvPr/>
        </p:nvSpPr>
        <p:spPr>
          <a:xfrm flipH="false" flipV="false" rot="0">
            <a:off x="6607503" y="5664801"/>
            <a:ext cx="5881510" cy="4387185"/>
          </a:xfrm>
          <a:custGeom>
            <a:avLst/>
            <a:gdLst/>
            <a:ahLst/>
            <a:cxnLst/>
            <a:rect r="r" b="b" t="t" l="l"/>
            <a:pathLst>
              <a:path h="4387185" w="5881510">
                <a:moveTo>
                  <a:pt x="0" y="0"/>
                </a:moveTo>
                <a:lnTo>
                  <a:pt x="5881510" y="0"/>
                </a:lnTo>
                <a:lnTo>
                  <a:pt x="5881510" y="4387184"/>
                </a:lnTo>
                <a:lnTo>
                  <a:pt x="0" y="4387184"/>
                </a:lnTo>
                <a:lnTo>
                  <a:pt x="0" y="0"/>
                </a:lnTo>
                <a:close/>
              </a:path>
            </a:pathLst>
          </a:custGeom>
          <a:blipFill>
            <a:blip r:embed="rId6"/>
            <a:stretch>
              <a:fillRect l="0" t="0" r="0" b="0"/>
            </a:stretch>
          </a:blipFill>
        </p:spPr>
      </p:sp>
      <p:sp>
        <p:nvSpPr>
          <p:cNvPr name="TextBox 6" id="6"/>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CI/CD</a:t>
            </a:r>
          </a:p>
        </p:txBody>
      </p:sp>
      <p:sp>
        <p:nvSpPr>
          <p:cNvPr name="TextBox 7" id="7"/>
          <p:cNvSpPr txBox="true"/>
          <p:nvPr/>
        </p:nvSpPr>
        <p:spPr>
          <a:xfrm rot="0">
            <a:off x="2665328" y="1894375"/>
            <a:ext cx="11817384"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DESCRIPTION DE LA PIPELINE</a:t>
            </a:r>
          </a:p>
        </p:txBody>
      </p:sp>
      <p:sp>
        <p:nvSpPr>
          <p:cNvPr name="TextBox 8" id="8"/>
          <p:cNvSpPr txBox="true"/>
          <p:nvPr/>
        </p:nvSpPr>
        <p:spPr>
          <a:xfrm rot="0">
            <a:off x="1028700" y="2668541"/>
            <a:ext cx="5407151" cy="5437234"/>
          </a:xfrm>
          <a:prstGeom prst="rect">
            <a:avLst/>
          </a:prstGeom>
        </p:spPr>
        <p:txBody>
          <a:bodyPr anchor="t" rtlCol="false" tIns="0" lIns="0" bIns="0" rIns="0">
            <a:spAutoFit/>
          </a:bodyPr>
          <a:lstStyle/>
          <a:p>
            <a:pPr algn="l" marL="660796" indent="-330398" lvl="1">
              <a:lnSpc>
                <a:spcPts val="4284"/>
              </a:lnSpc>
              <a:buFont typeface="Arial"/>
              <a:buChar char="•"/>
            </a:pPr>
            <a:r>
              <a:rPr lang="en-US" sz="3060">
                <a:solidFill>
                  <a:srgbClr val="FFFFFF"/>
                </a:solidFill>
                <a:latin typeface="Poppins"/>
                <a:ea typeface="Poppins"/>
                <a:cs typeface="Poppins"/>
                <a:sym typeface="Poppins"/>
              </a:rPr>
              <a:t>Dockerisation de l’application</a:t>
            </a:r>
          </a:p>
          <a:p>
            <a:pPr algn="l">
              <a:lnSpc>
                <a:spcPts val="4284"/>
              </a:lnSpc>
            </a:pPr>
          </a:p>
          <a:p>
            <a:pPr algn="l" marL="660796" indent="-330398" lvl="1">
              <a:lnSpc>
                <a:spcPts val="4284"/>
              </a:lnSpc>
              <a:buFont typeface="Arial"/>
              <a:buChar char="•"/>
            </a:pPr>
            <a:r>
              <a:rPr lang="en-US" sz="3060">
                <a:solidFill>
                  <a:srgbClr val="FFFFFF"/>
                </a:solidFill>
                <a:latin typeface="Poppins"/>
                <a:ea typeface="Poppins"/>
                <a:cs typeface="Poppins"/>
                <a:sym typeface="Poppins"/>
              </a:rPr>
              <a:t>Github workflow CI/CD : </a:t>
            </a:r>
          </a:p>
          <a:p>
            <a:pPr algn="l" marL="1321593" indent="-440531" lvl="2">
              <a:lnSpc>
                <a:spcPts val="4284"/>
              </a:lnSpc>
              <a:buFont typeface="Arial"/>
              <a:buChar char="⚬"/>
            </a:pPr>
            <a:r>
              <a:rPr lang="en-US" sz="3060">
                <a:solidFill>
                  <a:srgbClr val="FFFFFF"/>
                </a:solidFill>
                <a:latin typeface="Poppins"/>
                <a:ea typeface="Poppins"/>
                <a:cs typeface="Poppins"/>
                <a:sym typeface="Poppins"/>
              </a:rPr>
              <a:t>Validation de tests unitaires</a:t>
            </a:r>
          </a:p>
          <a:p>
            <a:pPr algn="l">
              <a:lnSpc>
                <a:spcPts val="4284"/>
              </a:lnSpc>
            </a:pPr>
          </a:p>
          <a:p>
            <a:pPr algn="l" marL="1321593" indent="-440531" lvl="2">
              <a:lnSpc>
                <a:spcPts val="4284"/>
              </a:lnSpc>
              <a:buFont typeface="Arial"/>
              <a:buChar char="⚬"/>
            </a:pPr>
            <a:r>
              <a:rPr lang="en-US" sz="3060">
                <a:solidFill>
                  <a:srgbClr val="FFFFFF"/>
                </a:solidFill>
                <a:latin typeface="Poppins"/>
                <a:ea typeface="Poppins"/>
                <a:cs typeface="Poppins"/>
                <a:sym typeface="Poppins"/>
              </a:rPr>
              <a:t>Conteneurisation</a:t>
            </a:r>
            <a:r>
              <a:rPr lang="en-US" sz="3060">
                <a:solidFill>
                  <a:srgbClr val="FFFFFF"/>
                </a:solidFill>
                <a:latin typeface="Poppins"/>
                <a:ea typeface="Poppins"/>
                <a:cs typeface="Poppins"/>
                <a:sym typeface="Poppins"/>
              </a:rPr>
              <a:t> automatique et push vers dockerhub</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9436190" y="1867524"/>
            <a:ext cx="8247207" cy="8041026"/>
          </a:xfrm>
          <a:custGeom>
            <a:avLst/>
            <a:gdLst/>
            <a:ahLst/>
            <a:cxnLst/>
            <a:rect r="r" b="b" t="t" l="l"/>
            <a:pathLst>
              <a:path h="8041026" w="8247207">
                <a:moveTo>
                  <a:pt x="0" y="0"/>
                </a:moveTo>
                <a:lnTo>
                  <a:pt x="8247206" y="0"/>
                </a:lnTo>
                <a:lnTo>
                  <a:pt x="8247206" y="8041026"/>
                </a:lnTo>
                <a:lnTo>
                  <a:pt x="0" y="8041026"/>
                </a:lnTo>
                <a:lnTo>
                  <a:pt x="0" y="0"/>
                </a:lnTo>
                <a:close/>
              </a:path>
            </a:pathLst>
          </a:custGeom>
          <a:blipFill>
            <a:blip r:embed="rId5"/>
            <a:stretch>
              <a:fillRect l="0" t="0" r="0" b="0"/>
            </a:stretch>
          </a:blipFill>
        </p:spPr>
      </p:sp>
      <p:sp>
        <p:nvSpPr>
          <p:cNvPr name="Freeform 5" id="5"/>
          <p:cNvSpPr/>
          <p:nvPr/>
        </p:nvSpPr>
        <p:spPr>
          <a:xfrm flipH="false" flipV="false" rot="0">
            <a:off x="2524359" y="7546611"/>
            <a:ext cx="6772586" cy="2361939"/>
          </a:xfrm>
          <a:custGeom>
            <a:avLst/>
            <a:gdLst/>
            <a:ahLst/>
            <a:cxnLst/>
            <a:rect r="r" b="b" t="t" l="l"/>
            <a:pathLst>
              <a:path h="2361939" w="6772586">
                <a:moveTo>
                  <a:pt x="0" y="0"/>
                </a:moveTo>
                <a:lnTo>
                  <a:pt x="6772585" y="0"/>
                </a:lnTo>
                <a:lnTo>
                  <a:pt x="6772585" y="2361939"/>
                </a:lnTo>
                <a:lnTo>
                  <a:pt x="0" y="2361939"/>
                </a:lnTo>
                <a:lnTo>
                  <a:pt x="0" y="0"/>
                </a:lnTo>
                <a:close/>
              </a:path>
            </a:pathLst>
          </a:custGeom>
          <a:blipFill>
            <a:blip r:embed="rId6"/>
            <a:stretch>
              <a:fillRect l="0" t="0" r="0" b="0"/>
            </a:stretch>
          </a:blipFill>
        </p:spPr>
      </p:sp>
      <p:sp>
        <p:nvSpPr>
          <p:cNvPr name="TextBox 6" id="6"/>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CI/CD</a:t>
            </a:r>
          </a:p>
        </p:txBody>
      </p:sp>
      <p:sp>
        <p:nvSpPr>
          <p:cNvPr name="TextBox 7" id="7"/>
          <p:cNvSpPr txBox="true"/>
          <p:nvPr/>
        </p:nvSpPr>
        <p:spPr>
          <a:xfrm rot="0">
            <a:off x="2665328" y="1894375"/>
            <a:ext cx="11817384"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DESCRIPTION DE LA PIPELINE</a:t>
            </a:r>
          </a:p>
        </p:txBody>
      </p:sp>
      <p:sp>
        <p:nvSpPr>
          <p:cNvPr name="TextBox 8" id="8"/>
          <p:cNvSpPr txBox="true"/>
          <p:nvPr/>
        </p:nvSpPr>
        <p:spPr>
          <a:xfrm rot="0">
            <a:off x="2209052" y="3175368"/>
            <a:ext cx="6934948" cy="3808459"/>
          </a:xfrm>
          <a:prstGeom prst="rect">
            <a:avLst/>
          </a:prstGeom>
        </p:spPr>
        <p:txBody>
          <a:bodyPr anchor="t" rtlCol="false" tIns="0" lIns="0" bIns="0" rIns="0">
            <a:spAutoFit/>
          </a:bodyPr>
          <a:lstStyle/>
          <a:p>
            <a:pPr algn="l" marL="660796" indent="-330398" lvl="1">
              <a:lnSpc>
                <a:spcPts val="4284"/>
              </a:lnSpc>
              <a:buFont typeface="Arial"/>
              <a:buChar char="•"/>
            </a:pPr>
            <a:r>
              <a:rPr lang="en-US" sz="3060">
                <a:solidFill>
                  <a:srgbClr val="FFFFFF"/>
                </a:solidFill>
                <a:latin typeface="Poppins"/>
                <a:ea typeface="Poppins"/>
                <a:cs typeface="Poppins"/>
                <a:sym typeface="Poppins"/>
              </a:rPr>
              <a:t>Déploiement sur NAS:</a:t>
            </a:r>
          </a:p>
          <a:p>
            <a:pPr algn="l" marL="1321593" indent="-440531" lvl="2">
              <a:lnSpc>
                <a:spcPts val="4284"/>
              </a:lnSpc>
              <a:buFont typeface="Arial"/>
              <a:buChar char="⚬"/>
            </a:pPr>
            <a:r>
              <a:rPr lang="en-US" sz="3060">
                <a:solidFill>
                  <a:srgbClr val="FFFFFF"/>
                </a:solidFill>
                <a:latin typeface="Poppins"/>
                <a:ea typeface="Poppins"/>
                <a:cs typeface="Poppins"/>
                <a:sym typeface="Poppins"/>
              </a:rPr>
              <a:t>Installation via Docker-Compose (configuration yaml)</a:t>
            </a:r>
          </a:p>
          <a:p>
            <a:pPr algn="l">
              <a:lnSpc>
                <a:spcPts val="4284"/>
              </a:lnSpc>
            </a:pPr>
          </a:p>
          <a:p>
            <a:pPr algn="l" marL="1321593" indent="-440531" lvl="2">
              <a:lnSpc>
                <a:spcPts val="4284"/>
              </a:lnSpc>
              <a:buFont typeface="Arial"/>
              <a:buChar char="⚬"/>
            </a:pPr>
            <a:r>
              <a:rPr lang="en-US" sz="3060">
                <a:solidFill>
                  <a:srgbClr val="FFFFFF"/>
                </a:solidFill>
                <a:latin typeface="Poppins"/>
                <a:ea typeface="Poppins"/>
                <a:cs typeface="Poppins"/>
                <a:sym typeface="Poppins"/>
              </a:rPr>
              <a:t>Surveillance et mise à jour via Watchtower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TextBox 4" id="4"/>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CI/CD</a:t>
            </a:r>
          </a:p>
        </p:txBody>
      </p:sp>
      <p:sp>
        <p:nvSpPr>
          <p:cNvPr name="TextBox 5" id="5"/>
          <p:cNvSpPr txBox="true"/>
          <p:nvPr/>
        </p:nvSpPr>
        <p:spPr>
          <a:xfrm rot="0">
            <a:off x="2665328" y="1894375"/>
            <a:ext cx="6204256"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RÉCAPITULATIF</a:t>
            </a:r>
          </a:p>
        </p:txBody>
      </p:sp>
      <p:sp>
        <p:nvSpPr>
          <p:cNvPr name="Freeform 6" id="6"/>
          <p:cNvSpPr/>
          <p:nvPr/>
        </p:nvSpPr>
        <p:spPr>
          <a:xfrm flipH="false" flipV="false" rot="0">
            <a:off x="7333775" y="1426535"/>
            <a:ext cx="9030514" cy="8660704"/>
          </a:xfrm>
          <a:custGeom>
            <a:avLst/>
            <a:gdLst/>
            <a:ahLst/>
            <a:cxnLst/>
            <a:rect r="r" b="b" t="t" l="l"/>
            <a:pathLst>
              <a:path h="8660704" w="9030514">
                <a:moveTo>
                  <a:pt x="0" y="0"/>
                </a:moveTo>
                <a:lnTo>
                  <a:pt x="9030514" y="0"/>
                </a:lnTo>
                <a:lnTo>
                  <a:pt x="9030514" y="8660704"/>
                </a:lnTo>
                <a:lnTo>
                  <a:pt x="0" y="8660704"/>
                </a:lnTo>
                <a:lnTo>
                  <a:pt x="0" y="0"/>
                </a:lnTo>
                <a:close/>
              </a:path>
            </a:pathLst>
          </a:custGeom>
          <a:blipFill>
            <a:blip r:embed="rId5"/>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3275886" y="2565066"/>
            <a:ext cx="11736229" cy="7569868"/>
          </a:xfrm>
          <a:custGeom>
            <a:avLst/>
            <a:gdLst/>
            <a:ahLst/>
            <a:cxnLst/>
            <a:rect r="r" b="b" t="t" l="l"/>
            <a:pathLst>
              <a:path h="7569868" w="11736229">
                <a:moveTo>
                  <a:pt x="0" y="0"/>
                </a:moveTo>
                <a:lnTo>
                  <a:pt x="11736228" y="0"/>
                </a:lnTo>
                <a:lnTo>
                  <a:pt x="11736228" y="7569868"/>
                </a:lnTo>
                <a:lnTo>
                  <a:pt x="0" y="7569868"/>
                </a:lnTo>
                <a:lnTo>
                  <a:pt x="0" y="0"/>
                </a:lnTo>
                <a:close/>
              </a:path>
            </a:pathLst>
          </a:custGeom>
          <a:blipFill>
            <a:blip r:embed="rId5"/>
            <a:stretch>
              <a:fillRect l="0" t="0" r="0" b="0"/>
            </a:stretch>
          </a:blipFill>
        </p:spPr>
      </p:sp>
      <p:sp>
        <p:nvSpPr>
          <p:cNvPr name="TextBox 5" id="5"/>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DÉMONSTRATION API</a:t>
            </a:r>
          </a:p>
        </p:txBody>
      </p:sp>
      <p:sp>
        <p:nvSpPr>
          <p:cNvPr name="TextBox 6" id="6"/>
          <p:cNvSpPr txBox="true"/>
          <p:nvPr/>
        </p:nvSpPr>
        <p:spPr>
          <a:xfrm rot="0">
            <a:off x="2665328" y="1894375"/>
            <a:ext cx="6204256"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ARRIVÉE SUR LE SITE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2524359" y="2697892"/>
            <a:ext cx="9387796" cy="6512783"/>
          </a:xfrm>
          <a:custGeom>
            <a:avLst/>
            <a:gdLst/>
            <a:ahLst/>
            <a:cxnLst/>
            <a:rect r="r" b="b" t="t" l="l"/>
            <a:pathLst>
              <a:path h="6512783" w="9387796">
                <a:moveTo>
                  <a:pt x="0" y="0"/>
                </a:moveTo>
                <a:lnTo>
                  <a:pt x="9387795" y="0"/>
                </a:lnTo>
                <a:lnTo>
                  <a:pt x="9387795" y="6512783"/>
                </a:lnTo>
                <a:lnTo>
                  <a:pt x="0" y="6512783"/>
                </a:lnTo>
                <a:lnTo>
                  <a:pt x="0" y="0"/>
                </a:lnTo>
                <a:close/>
              </a:path>
            </a:pathLst>
          </a:custGeom>
          <a:blipFill>
            <a:blip r:embed="rId5"/>
            <a:stretch>
              <a:fillRect l="0" t="0" r="0" b="0"/>
            </a:stretch>
          </a:blipFill>
        </p:spPr>
      </p:sp>
      <p:sp>
        <p:nvSpPr>
          <p:cNvPr name="TextBox 5" id="5"/>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DÉMONSTRATION API</a:t>
            </a:r>
          </a:p>
        </p:txBody>
      </p:sp>
      <p:sp>
        <p:nvSpPr>
          <p:cNvPr name="TextBox 6" id="6"/>
          <p:cNvSpPr txBox="true"/>
          <p:nvPr/>
        </p:nvSpPr>
        <p:spPr>
          <a:xfrm rot="0">
            <a:off x="2665328" y="1894375"/>
            <a:ext cx="6204256"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PRÉDICTION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2524359" y="2697892"/>
            <a:ext cx="8820717" cy="6560408"/>
          </a:xfrm>
          <a:custGeom>
            <a:avLst/>
            <a:gdLst/>
            <a:ahLst/>
            <a:cxnLst/>
            <a:rect r="r" b="b" t="t" l="l"/>
            <a:pathLst>
              <a:path h="6560408" w="8820717">
                <a:moveTo>
                  <a:pt x="0" y="0"/>
                </a:moveTo>
                <a:lnTo>
                  <a:pt x="8820717" y="0"/>
                </a:lnTo>
                <a:lnTo>
                  <a:pt x="8820717" y="6560408"/>
                </a:lnTo>
                <a:lnTo>
                  <a:pt x="0" y="6560408"/>
                </a:lnTo>
                <a:lnTo>
                  <a:pt x="0" y="0"/>
                </a:lnTo>
                <a:close/>
              </a:path>
            </a:pathLst>
          </a:custGeom>
          <a:blipFill>
            <a:blip r:embed="rId5"/>
            <a:stretch>
              <a:fillRect l="0" t="0" r="0" b="0"/>
            </a:stretch>
          </a:blipFill>
        </p:spPr>
      </p:sp>
      <p:sp>
        <p:nvSpPr>
          <p:cNvPr name="TextBox 5" id="5"/>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DÉMONSTRATION API</a:t>
            </a:r>
          </a:p>
        </p:txBody>
      </p:sp>
      <p:sp>
        <p:nvSpPr>
          <p:cNvPr name="TextBox 6" id="6"/>
          <p:cNvSpPr txBox="true"/>
          <p:nvPr/>
        </p:nvSpPr>
        <p:spPr>
          <a:xfrm rot="0">
            <a:off x="2665328" y="1894375"/>
            <a:ext cx="6204256"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ERREUR 1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2524359" y="2697892"/>
            <a:ext cx="8820717" cy="6560408"/>
          </a:xfrm>
          <a:custGeom>
            <a:avLst/>
            <a:gdLst/>
            <a:ahLst/>
            <a:cxnLst/>
            <a:rect r="r" b="b" t="t" l="l"/>
            <a:pathLst>
              <a:path h="6560408" w="8820717">
                <a:moveTo>
                  <a:pt x="0" y="0"/>
                </a:moveTo>
                <a:lnTo>
                  <a:pt x="8820717" y="0"/>
                </a:lnTo>
                <a:lnTo>
                  <a:pt x="8820717" y="6560408"/>
                </a:lnTo>
                <a:lnTo>
                  <a:pt x="0" y="6560408"/>
                </a:lnTo>
                <a:lnTo>
                  <a:pt x="0" y="0"/>
                </a:lnTo>
                <a:close/>
              </a:path>
            </a:pathLst>
          </a:custGeom>
          <a:blipFill>
            <a:blip r:embed="rId5"/>
            <a:stretch>
              <a:fillRect l="0" t="0" r="0" b="0"/>
            </a:stretch>
          </a:blipFill>
        </p:spPr>
      </p:sp>
      <p:sp>
        <p:nvSpPr>
          <p:cNvPr name="TextBox 5" id="5"/>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DÉMONSTRATION API</a:t>
            </a:r>
          </a:p>
        </p:txBody>
      </p:sp>
      <p:sp>
        <p:nvSpPr>
          <p:cNvPr name="TextBox 6" id="6"/>
          <p:cNvSpPr txBox="true"/>
          <p:nvPr/>
        </p:nvSpPr>
        <p:spPr>
          <a:xfrm rot="0">
            <a:off x="2665328" y="1894375"/>
            <a:ext cx="6204256"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ERREUR 2:</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2524359" y="2696349"/>
            <a:ext cx="8815950" cy="7394378"/>
          </a:xfrm>
          <a:custGeom>
            <a:avLst/>
            <a:gdLst/>
            <a:ahLst/>
            <a:cxnLst/>
            <a:rect r="r" b="b" t="t" l="l"/>
            <a:pathLst>
              <a:path h="7394378" w="8815950">
                <a:moveTo>
                  <a:pt x="0" y="0"/>
                </a:moveTo>
                <a:lnTo>
                  <a:pt x="8815950" y="0"/>
                </a:lnTo>
                <a:lnTo>
                  <a:pt x="8815950" y="7394378"/>
                </a:lnTo>
                <a:lnTo>
                  <a:pt x="0" y="7394378"/>
                </a:lnTo>
                <a:lnTo>
                  <a:pt x="0" y="0"/>
                </a:lnTo>
                <a:close/>
              </a:path>
            </a:pathLst>
          </a:custGeom>
          <a:blipFill>
            <a:blip r:embed="rId5"/>
            <a:stretch>
              <a:fillRect l="0" t="0" r="0" b="0"/>
            </a:stretch>
          </a:blipFill>
        </p:spPr>
      </p:sp>
      <p:sp>
        <p:nvSpPr>
          <p:cNvPr name="TextBox 5" id="5"/>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DÉMONSTRATION API</a:t>
            </a:r>
          </a:p>
        </p:txBody>
      </p:sp>
      <p:sp>
        <p:nvSpPr>
          <p:cNvPr name="TextBox 6" id="6"/>
          <p:cNvSpPr txBox="true"/>
          <p:nvPr/>
        </p:nvSpPr>
        <p:spPr>
          <a:xfrm rot="0">
            <a:off x="2665328" y="1894375"/>
            <a:ext cx="7511422"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ERREUR 3 + RAPPORT D’ERREUR:</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2524359" y="2565066"/>
            <a:ext cx="8510915" cy="7574714"/>
          </a:xfrm>
          <a:custGeom>
            <a:avLst/>
            <a:gdLst/>
            <a:ahLst/>
            <a:cxnLst/>
            <a:rect r="r" b="b" t="t" l="l"/>
            <a:pathLst>
              <a:path h="7574714" w="8510915">
                <a:moveTo>
                  <a:pt x="0" y="0"/>
                </a:moveTo>
                <a:lnTo>
                  <a:pt x="8510914" y="0"/>
                </a:lnTo>
                <a:lnTo>
                  <a:pt x="8510914" y="7574714"/>
                </a:lnTo>
                <a:lnTo>
                  <a:pt x="0" y="7574714"/>
                </a:lnTo>
                <a:lnTo>
                  <a:pt x="0" y="0"/>
                </a:lnTo>
                <a:close/>
              </a:path>
            </a:pathLst>
          </a:custGeom>
          <a:blipFill>
            <a:blip r:embed="rId5"/>
            <a:stretch>
              <a:fillRect l="0" t="0" r="0" b="0"/>
            </a:stretch>
          </a:blipFill>
        </p:spPr>
      </p:sp>
      <p:sp>
        <p:nvSpPr>
          <p:cNvPr name="TextBox 5" id="5"/>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DÉMONSTRATION API</a:t>
            </a:r>
          </a:p>
        </p:txBody>
      </p:sp>
      <p:sp>
        <p:nvSpPr>
          <p:cNvPr name="TextBox 6" id="6"/>
          <p:cNvSpPr txBox="true"/>
          <p:nvPr/>
        </p:nvSpPr>
        <p:spPr>
          <a:xfrm rot="0">
            <a:off x="2665328" y="1894375"/>
            <a:ext cx="7472976"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RÉCEPTION DE RAPPORT D’ERREUR</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2"/>
            <a:stretch>
              <a:fillRect l="0" t="0" r="0" b="0"/>
            </a:stretch>
          </a:blipFill>
        </p:spPr>
      </p:sp>
      <p:sp>
        <p:nvSpPr>
          <p:cNvPr name="Freeform 3" id="3"/>
          <p:cNvSpPr/>
          <p:nvPr/>
        </p:nvSpPr>
        <p:spPr>
          <a:xfrm flipH="false" flipV="false" rot="0">
            <a:off x="13315548" y="8986029"/>
            <a:ext cx="6173053" cy="2601942"/>
          </a:xfrm>
          <a:custGeom>
            <a:avLst/>
            <a:gdLst/>
            <a:ahLst/>
            <a:cxnLst/>
            <a:rect r="r" b="b" t="t" l="l"/>
            <a:pathLst>
              <a:path h="2601942" w="6173053">
                <a:moveTo>
                  <a:pt x="0" y="0"/>
                </a:moveTo>
                <a:lnTo>
                  <a:pt x="6173052" y="0"/>
                </a:lnTo>
                <a:lnTo>
                  <a:pt x="6173052" y="2601942"/>
                </a:lnTo>
                <a:lnTo>
                  <a:pt x="0" y="2601942"/>
                </a:lnTo>
                <a:lnTo>
                  <a:pt x="0" y="0"/>
                </a:lnTo>
                <a:close/>
              </a:path>
            </a:pathLst>
          </a:custGeom>
          <a:blipFill>
            <a:blip r:embed="rId2"/>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3"/>
            <a:stretch>
              <a:fillRect l="0" t="0" r="0" b="0"/>
            </a:stretch>
          </a:blipFill>
        </p:spPr>
      </p:sp>
      <p:sp>
        <p:nvSpPr>
          <p:cNvPr name="Freeform 5" id="5"/>
          <p:cNvSpPr/>
          <p:nvPr/>
        </p:nvSpPr>
        <p:spPr>
          <a:xfrm flipH="false" flipV="false" rot="3091052">
            <a:off x="13048963" y="-5984494"/>
            <a:ext cx="11291757" cy="10164688"/>
          </a:xfrm>
          <a:custGeom>
            <a:avLst/>
            <a:gdLst/>
            <a:ahLst/>
            <a:cxnLst/>
            <a:rect r="r" b="b" t="t" l="l"/>
            <a:pathLst>
              <a:path h="10164688" w="11291757">
                <a:moveTo>
                  <a:pt x="0" y="0"/>
                </a:moveTo>
                <a:lnTo>
                  <a:pt x="11291757" y="0"/>
                </a:lnTo>
                <a:lnTo>
                  <a:pt x="11291757" y="10164687"/>
                </a:lnTo>
                <a:lnTo>
                  <a:pt x="0" y="10164687"/>
                </a:lnTo>
                <a:lnTo>
                  <a:pt x="0" y="0"/>
                </a:lnTo>
                <a:close/>
              </a:path>
            </a:pathLst>
          </a:custGeom>
          <a:blipFill>
            <a:blip r:embed="rId3"/>
            <a:stretch>
              <a:fillRect l="0" t="0" r="0" b="0"/>
            </a:stretch>
          </a:blipFill>
        </p:spPr>
      </p:sp>
      <p:sp>
        <p:nvSpPr>
          <p:cNvPr name="Freeform 6" id="6"/>
          <p:cNvSpPr/>
          <p:nvPr/>
        </p:nvSpPr>
        <p:spPr>
          <a:xfrm flipH="false" flipV="false" rot="0">
            <a:off x="12913547" y="4038286"/>
            <a:ext cx="5781294" cy="8229600"/>
          </a:xfrm>
          <a:custGeom>
            <a:avLst/>
            <a:gdLst/>
            <a:ahLst/>
            <a:cxnLst/>
            <a:rect r="r" b="b" t="t" l="l"/>
            <a:pathLst>
              <a:path h="8229600" w="5781294">
                <a:moveTo>
                  <a:pt x="0" y="0"/>
                </a:moveTo>
                <a:lnTo>
                  <a:pt x="5781294" y="0"/>
                </a:lnTo>
                <a:lnTo>
                  <a:pt x="5781294"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11291584" y="2137703"/>
            <a:ext cx="5864612" cy="6170972"/>
          </a:xfrm>
          <a:custGeom>
            <a:avLst/>
            <a:gdLst/>
            <a:ahLst/>
            <a:cxnLst/>
            <a:rect r="r" b="b" t="t" l="l"/>
            <a:pathLst>
              <a:path h="6170972" w="5864612">
                <a:moveTo>
                  <a:pt x="0" y="0"/>
                </a:moveTo>
                <a:lnTo>
                  <a:pt x="5864612" y="0"/>
                </a:lnTo>
                <a:lnTo>
                  <a:pt x="5864612" y="6170973"/>
                </a:lnTo>
                <a:lnTo>
                  <a:pt x="0" y="6170973"/>
                </a:lnTo>
                <a:lnTo>
                  <a:pt x="0" y="0"/>
                </a:lnTo>
                <a:close/>
              </a:path>
            </a:pathLst>
          </a:custGeom>
          <a:blipFill>
            <a:blip r:embed="rId5"/>
            <a:stretch>
              <a:fillRect l="0" t="0" r="0" b="0"/>
            </a:stretch>
          </a:blipFill>
        </p:spPr>
      </p:sp>
      <p:sp>
        <p:nvSpPr>
          <p:cNvPr name="TextBox 8" id="8"/>
          <p:cNvSpPr txBox="true"/>
          <p:nvPr/>
        </p:nvSpPr>
        <p:spPr>
          <a:xfrm rot="0">
            <a:off x="482176" y="3680180"/>
            <a:ext cx="10025630" cy="2050339"/>
          </a:xfrm>
          <a:prstGeom prst="rect">
            <a:avLst/>
          </a:prstGeom>
        </p:spPr>
        <p:txBody>
          <a:bodyPr anchor="t" rtlCol="false" tIns="0" lIns="0" bIns="0" rIns="0">
            <a:spAutoFit/>
          </a:bodyPr>
          <a:lstStyle/>
          <a:p>
            <a:pPr algn="ctr" marL="0" indent="0" lvl="0">
              <a:lnSpc>
                <a:spcPts val="13866"/>
              </a:lnSpc>
              <a:spcBef>
                <a:spcPct val="0"/>
              </a:spcBef>
            </a:pPr>
            <a:r>
              <a:rPr lang="en-US" sz="19259">
                <a:solidFill>
                  <a:srgbClr val="6866E1"/>
                </a:solidFill>
                <a:latin typeface="Computer Says No"/>
                <a:ea typeface="Computer Says No"/>
                <a:cs typeface="Computer Says No"/>
                <a:sym typeface="Computer Says No"/>
              </a:rPr>
              <a:t>RESPECT RGPD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5" id="5"/>
          <p:cNvSpPr txBox="true"/>
          <p:nvPr/>
        </p:nvSpPr>
        <p:spPr>
          <a:xfrm rot="0">
            <a:off x="4338661" y="1717088"/>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OBJECTIFS DÉTAILLÉS</a:t>
            </a:r>
          </a:p>
        </p:txBody>
      </p:sp>
      <p:sp>
        <p:nvSpPr>
          <p:cNvPr name="Freeform 6" id="6"/>
          <p:cNvSpPr/>
          <p:nvPr/>
        </p:nvSpPr>
        <p:spPr>
          <a:xfrm flipH="false" flipV="false" rot="0">
            <a:off x="2598221" y="3531890"/>
            <a:ext cx="2113329" cy="2113329"/>
          </a:xfrm>
          <a:custGeom>
            <a:avLst/>
            <a:gdLst/>
            <a:ahLst/>
            <a:cxnLst/>
            <a:rect r="r" b="b" t="t" l="l"/>
            <a:pathLst>
              <a:path h="2113329" w="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378426" y="3464724"/>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157163" y="3531890"/>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949339" y="3531890"/>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3001968" y="4260492"/>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ea typeface="Computer Says No"/>
                <a:cs typeface="Computer Says No"/>
                <a:sym typeface="Computer Says No"/>
              </a:rPr>
              <a:t>01</a:t>
            </a:r>
          </a:p>
        </p:txBody>
      </p:sp>
      <p:sp>
        <p:nvSpPr>
          <p:cNvPr name="TextBox 11" id="11"/>
          <p:cNvSpPr txBox="true"/>
          <p:nvPr/>
        </p:nvSpPr>
        <p:spPr>
          <a:xfrm rot="0">
            <a:off x="6783593" y="4195677"/>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ea typeface="Computer Says No"/>
                <a:cs typeface="Computer Says No"/>
                <a:sym typeface="Computer Says No"/>
              </a:rPr>
              <a:t>02</a:t>
            </a:r>
          </a:p>
        </p:txBody>
      </p:sp>
      <p:sp>
        <p:nvSpPr>
          <p:cNvPr name="TextBox 12" id="12"/>
          <p:cNvSpPr txBox="true"/>
          <p:nvPr/>
        </p:nvSpPr>
        <p:spPr>
          <a:xfrm rot="0">
            <a:off x="10560909" y="4262843"/>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ea typeface="Computer Says No"/>
                <a:cs typeface="Computer Says No"/>
                <a:sym typeface="Computer Says No"/>
              </a:rPr>
              <a:t>03</a:t>
            </a:r>
          </a:p>
        </p:txBody>
      </p:sp>
      <p:sp>
        <p:nvSpPr>
          <p:cNvPr name="TextBox 13" id="13"/>
          <p:cNvSpPr txBox="true"/>
          <p:nvPr/>
        </p:nvSpPr>
        <p:spPr>
          <a:xfrm rot="0">
            <a:off x="14349389" y="4262843"/>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ea typeface="Computer Says No"/>
                <a:cs typeface="Computer Says No"/>
                <a:sym typeface="Computer Says No"/>
              </a:rPr>
              <a:t>04</a:t>
            </a:r>
          </a:p>
        </p:txBody>
      </p:sp>
      <p:sp>
        <p:nvSpPr>
          <p:cNvPr name="TextBox 14" id="14"/>
          <p:cNvSpPr txBox="true"/>
          <p:nvPr/>
        </p:nvSpPr>
        <p:spPr>
          <a:xfrm rot="0">
            <a:off x="13432252" y="5959424"/>
            <a:ext cx="3319632" cy="4073181"/>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ea typeface="Poppins Light"/>
                <a:cs typeface="Poppins Light"/>
                <a:sym typeface="Poppins Light"/>
              </a:rPr>
              <a:t>Challenge personnel :  utilisation au maximum d’un serveur personnel:</a:t>
            </a:r>
          </a:p>
          <a:p>
            <a:pPr algn="l" marL="399778" indent="-199889" lvl="1">
              <a:lnSpc>
                <a:spcPts val="2999"/>
              </a:lnSpc>
              <a:buFont typeface="Arial"/>
              <a:buChar char="•"/>
            </a:pPr>
            <a:r>
              <a:rPr lang="en-US" sz="1851">
                <a:solidFill>
                  <a:srgbClr val="FFFFFF"/>
                </a:solidFill>
                <a:latin typeface="Poppins Light"/>
                <a:ea typeface="Poppins Light"/>
                <a:cs typeface="Poppins Light"/>
                <a:sym typeface="Poppins Light"/>
              </a:rPr>
              <a:t>Minimiser la dépendance aux GAFAM.</a:t>
            </a:r>
          </a:p>
          <a:p>
            <a:pPr algn="l" marL="399778" indent="-199889" lvl="1">
              <a:lnSpc>
                <a:spcPts val="2999"/>
              </a:lnSpc>
              <a:buFont typeface="Arial"/>
              <a:buChar char="•"/>
            </a:pPr>
            <a:r>
              <a:rPr lang="en-US" sz="1851">
                <a:solidFill>
                  <a:srgbClr val="FFFFFF"/>
                </a:solidFill>
                <a:latin typeface="Poppins Light"/>
                <a:ea typeface="Poppins Light"/>
                <a:cs typeface="Poppins Light"/>
                <a:sym typeface="Poppins Light"/>
              </a:rPr>
              <a:t>Assurer la souveraineté des données.</a:t>
            </a:r>
          </a:p>
          <a:p>
            <a:pPr algn="l" marL="399778" indent="-199889" lvl="1">
              <a:lnSpc>
                <a:spcPts val="2999"/>
              </a:lnSpc>
              <a:buFont typeface="Arial"/>
              <a:buChar char="•"/>
            </a:pPr>
            <a:r>
              <a:rPr lang="en-US" sz="1851">
                <a:solidFill>
                  <a:srgbClr val="FFFFFF"/>
                </a:solidFill>
                <a:latin typeface="Poppins Light"/>
                <a:ea typeface="Poppins Light"/>
                <a:cs typeface="Poppins Light"/>
                <a:sym typeface="Poppins Light"/>
              </a:rPr>
              <a:t>Garantir l'indépendance vis-à-vis des infrastructures des grandes entreprises.</a:t>
            </a:r>
          </a:p>
        </p:txBody>
      </p:sp>
      <p:sp>
        <p:nvSpPr>
          <p:cNvPr name="AutoShape 15" id="15"/>
          <p:cNvSpPr/>
          <p:nvPr/>
        </p:nvSpPr>
        <p:spPr>
          <a:xfrm flipV="true">
            <a:off x="12270492" y="4612367"/>
            <a:ext cx="1702780" cy="0"/>
          </a:xfrm>
          <a:prstGeom prst="line">
            <a:avLst/>
          </a:prstGeom>
          <a:ln cap="rnd" w="47625">
            <a:solidFill>
              <a:srgbClr val="5CE5F8"/>
            </a:solidFill>
            <a:prstDash val="sysDot"/>
            <a:headEnd type="none" len="sm" w="sm"/>
            <a:tailEnd type="none" len="sm" w="sm"/>
          </a:ln>
        </p:spPr>
      </p:sp>
      <p:sp>
        <p:nvSpPr>
          <p:cNvPr name="TextBox 16" id="16"/>
          <p:cNvSpPr txBox="true"/>
          <p:nvPr/>
        </p:nvSpPr>
        <p:spPr>
          <a:xfrm rot="0">
            <a:off x="9653071" y="5959424"/>
            <a:ext cx="3121512" cy="358431"/>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ea typeface="Poppins Light"/>
                <a:cs typeface="Poppins Light"/>
                <a:sym typeface="Poppins Light"/>
              </a:rPr>
              <a:t>Déploiement de l’API</a:t>
            </a:r>
          </a:p>
        </p:txBody>
      </p:sp>
      <p:sp>
        <p:nvSpPr>
          <p:cNvPr name="TextBox 17" id="17"/>
          <p:cNvSpPr txBox="true"/>
          <p:nvPr/>
        </p:nvSpPr>
        <p:spPr>
          <a:xfrm rot="0">
            <a:off x="5800257" y="5959424"/>
            <a:ext cx="3269666" cy="1472856"/>
          </a:xfrm>
          <a:prstGeom prst="rect">
            <a:avLst/>
          </a:prstGeom>
        </p:spPr>
        <p:txBody>
          <a:bodyPr anchor="t" rtlCol="false" tIns="0" lIns="0" bIns="0" rIns="0">
            <a:spAutoFit/>
          </a:bodyPr>
          <a:lstStyle/>
          <a:p>
            <a:pPr algn="ctr">
              <a:lnSpc>
                <a:spcPts val="2999"/>
              </a:lnSpc>
            </a:pPr>
            <a:r>
              <a:rPr lang="en-US" sz="1851">
                <a:solidFill>
                  <a:srgbClr val="FFFFFF"/>
                </a:solidFill>
                <a:latin typeface="Poppins"/>
                <a:ea typeface="Poppins"/>
                <a:cs typeface="Poppins"/>
                <a:sym typeface="Poppins"/>
              </a:rPr>
              <a:t>Développement d’une API de prédiction des tweets:</a:t>
            </a:r>
          </a:p>
          <a:p>
            <a:pPr algn="l" marL="399778" indent="-199889" lvl="1">
              <a:lnSpc>
                <a:spcPts val="2999"/>
              </a:lnSpc>
              <a:buFont typeface="Arial"/>
              <a:buChar char="•"/>
            </a:pPr>
            <a:r>
              <a:rPr lang="en-US" sz="1851">
                <a:solidFill>
                  <a:srgbClr val="FFFFFF"/>
                </a:solidFill>
                <a:latin typeface="Poppins Light"/>
                <a:ea typeface="Poppins Light"/>
                <a:cs typeface="Poppins Light"/>
                <a:sym typeface="Poppins Light"/>
              </a:rPr>
              <a:t>conteneurisée (Docker)</a:t>
            </a:r>
          </a:p>
          <a:p>
            <a:pPr algn="l" marL="399778" indent="-199889" lvl="1">
              <a:lnSpc>
                <a:spcPts val="2999"/>
              </a:lnSpc>
              <a:buFont typeface="Arial"/>
              <a:buChar char="•"/>
            </a:pPr>
            <a:r>
              <a:rPr lang="en-US" sz="1851">
                <a:solidFill>
                  <a:srgbClr val="FFFFFF"/>
                </a:solidFill>
                <a:latin typeface="Poppins Light"/>
                <a:ea typeface="Poppins Light"/>
                <a:cs typeface="Poppins Light"/>
                <a:sym typeface="Poppins Light"/>
              </a:rPr>
              <a:t>Github CI / CD</a:t>
            </a:r>
          </a:p>
        </p:txBody>
      </p:sp>
      <p:sp>
        <p:nvSpPr>
          <p:cNvPr name="AutoShape 18" id="18"/>
          <p:cNvSpPr/>
          <p:nvPr/>
        </p:nvSpPr>
        <p:spPr>
          <a:xfrm flipV="true">
            <a:off x="8454383" y="4612367"/>
            <a:ext cx="1702780" cy="0"/>
          </a:xfrm>
          <a:prstGeom prst="line">
            <a:avLst/>
          </a:prstGeom>
          <a:ln cap="rnd" w="47625">
            <a:solidFill>
              <a:srgbClr val="5CE5F8"/>
            </a:solidFill>
            <a:prstDash val="sysDot"/>
            <a:headEnd type="none" len="sm" w="sm"/>
            <a:tailEnd type="none" len="sm" w="sm"/>
          </a:ln>
        </p:spPr>
      </p:sp>
      <p:sp>
        <p:nvSpPr>
          <p:cNvPr name="AutoShape 19" id="19"/>
          <p:cNvSpPr/>
          <p:nvPr/>
        </p:nvSpPr>
        <p:spPr>
          <a:xfrm flipV="true">
            <a:off x="4675646" y="4545201"/>
            <a:ext cx="1702780" cy="0"/>
          </a:xfrm>
          <a:prstGeom prst="line">
            <a:avLst/>
          </a:prstGeom>
          <a:ln cap="rnd" w="47625">
            <a:solidFill>
              <a:srgbClr val="5CE5F8"/>
            </a:solidFill>
            <a:prstDash val="sysDot"/>
            <a:headEnd type="none" len="sm" w="sm"/>
            <a:tailEnd type="none" len="sm" w="sm"/>
          </a:ln>
        </p:spPr>
      </p:sp>
      <p:sp>
        <p:nvSpPr>
          <p:cNvPr name="TextBox 20" id="20"/>
          <p:cNvSpPr txBox="true"/>
          <p:nvPr/>
        </p:nvSpPr>
        <p:spPr>
          <a:xfrm rot="0">
            <a:off x="2095597" y="5959424"/>
            <a:ext cx="3121512" cy="2215806"/>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ea typeface="Poppins Light"/>
                <a:cs typeface="Poppins Light"/>
                <a:sym typeface="Poppins Light"/>
              </a:rPr>
              <a:t>Entraînement d’un modèle de prédiction :</a:t>
            </a:r>
          </a:p>
          <a:p>
            <a:pPr algn="l" marL="399778" indent="-199889" lvl="1">
              <a:lnSpc>
                <a:spcPts val="2999"/>
              </a:lnSpc>
              <a:buFont typeface="Arial"/>
              <a:buChar char="•"/>
            </a:pPr>
            <a:r>
              <a:rPr lang="en-US" sz="1851">
                <a:solidFill>
                  <a:srgbClr val="FFFFFF"/>
                </a:solidFill>
                <a:latin typeface="Poppins Light"/>
                <a:ea typeface="Poppins Light"/>
                <a:cs typeface="Poppins Light"/>
                <a:sym typeface="Poppins Light"/>
              </a:rPr>
              <a:t>modèles simples, avancés, BERT</a:t>
            </a:r>
          </a:p>
          <a:p>
            <a:pPr algn="l" marL="399778" indent="-199889" lvl="1">
              <a:lnSpc>
                <a:spcPts val="2999"/>
              </a:lnSpc>
              <a:buFont typeface="Arial"/>
              <a:buChar char="•"/>
            </a:pPr>
            <a:r>
              <a:rPr lang="en-US" sz="1851">
                <a:solidFill>
                  <a:srgbClr val="FFFFFF"/>
                </a:solidFill>
                <a:latin typeface="Poppins Light"/>
                <a:ea typeface="Poppins Light"/>
                <a:cs typeface="Poppins Light"/>
                <a:sym typeface="Poppins Light"/>
              </a:rPr>
              <a:t>d</a:t>
            </a:r>
            <a:r>
              <a:rPr lang="en-US" sz="1851">
                <a:solidFill>
                  <a:srgbClr val="FFFFFF"/>
                </a:solidFill>
                <a:latin typeface="Poppins Light"/>
                <a:ea typeface="Poppins Light"/>
                <a:cs typeface="Poppins Light"/>
                <a:sym typeface="Poppins Light"/>
              </a:rPr>
              <a:t>ans un environnement MLOps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1192530" y="4069584"/>
            <a:ext cx="15742788" cy="3384699"/>
          </a:xfrm>
          <a:custGeom>
            <a:avLst/>
            <a:gdLst/>
            <a:ahLst/>
            <a:cxnLst/>
            <a:rect r="r" b="b" t="t" l="l"/>
            <a:pathLst>
              <a:path h="3384699" w="15742788">
                <a:moveTo>
                  <a:pt x="0" y="0"/>
                </a:moveTo>
                <a:lnTo>
                  <a:pt x="15742788" y="0"/>
                </a:lnTo>
                <a:lnTo>
                  <a:pt x="15742788" y="3384699"/>
                </a:lnTo>
                <a:lnTo>
                  <a:pt x="0" y="3384699"/>
                </a:lnTo>
                <a:lnTo>
                  <a:pt x="0" y="0"/>
                </a:lnTo>
                <a:close/>
              </a:path>
            </a:pathLst>
          </a:custGeom>
          <a:blipFill>
            <a:blip r:embed="rId5"/>
            <a:stretch>
              <a:fillRect l="0" t="0" r="0" b="0"/>
            </a:stretch>
          </a:blipFill>
        </p:spPr>
      </p:sp>
      <p:sp>
        <p:nvSpPr>
          <p:cNvPr name="Freeform 5" id="5"/>
          <p:cNvSpPr/>
          <p:nvPr/>
        </p:nvSpPr>
        <p:spPr>
          <a:xfrm flipH="false" flipV="false" rot="0">
            <a:off x="11903235" y="7559701"/>
            <a:ext cx="5356065" cy="1698599"/>
          </a:xfrm>
          <a:custGeom>
            <a:avLst/>
            <a:gdLst/>
            <a:ahLst/>
            <a:cxnLst/>
            <a:rect r="r" b="b" t="t" l="l"/>
            <a:pathLst>
              <a:path h="1698599" w="5356065">
                <a:moveTo>
                  <a:pt x="0" y="0"/>
                </a:moveTo>
                <a:lnTo>
                  <a:pt x="5356065" y="0"/>
                </a:lnTo>
                <a:lnTo>
                  <a:pt x="5356065" y="1698599"/>
                </a:lnTo>
                <a:lnTo>
                  <a:pt x="0" y="1698599"/>
                </a:lnTo>
                <a:lnTo>
                  <a:pt x="0" y="0"/>
                </a:lnTo>
                <a:close/>
              </a:path>
            </a:pathLst>
          </a:custGeom>
          <a:blipFill>
            <a:blip r:embed="rId6"/>
            <a:stretch>
              <a:fillRect l="0" t="0" r="0" b="0"/>
            </a:stretch>
          </a:blipFill>
        </p:spPr>
      </p:sp>
      <p:sp>
        <p:nvSpPr>
          <p:cNvPr name="TextBox 6" id="6"/>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RESPECT RGPD</a:t>
            </a:r>
          </a:p>
        </p:txBody>
      </p:sp>
      <p:sp>
        <p:nvSpPr>
          <p:cNvPr name="TextBox 7" id="7"/>
          <p:cNvSpPr txBox="true"/>
          <p:nvPr/>
        </p:nvSpPr>
        <p:spPr>
          <a:xfrm rot="0">
            <a:off x="1192530" y="2487566"/>
            <a:ext cx="15225301" cy="550909"/>
          </a:xfrm>
          <a:prstGeom prst="rect">
            <a:avLst/>
          </a:prstGeom>
        </p:spPr>
        <p:txBody>
          <a:bodyPr anchor="t" rtlCol="false" tIns="0" lIns="0" bIns="0" rIns="0">
            <a:spAutoFit/>
          </a:bodyPr>
          <a:lstStyle/>
          <a:p>
            <a:pPr algn="l">
              <a:lnSpc>
                <a:spcPts val="4284"/>
              </a:lnSpc>
            </a:pPr>
            <a:r>
              <a:rPr lang="en-US" sz="3060">
                <a:solidFill>
                  <a:srgbClr val="FFFFFF"/>
                </a:solidFill>
                <a:latin typeface="Poppins Light"/>
                <a:ea typeface="Poppins Light"/>
                <a:cs typeface="Poppins Light"/>
                <a:sym typeface="Poppins Light"/>
              </a:rPr>
              <a:t>Contexte : déploiement sur NAS (serveur personnel / petit serveur d’entreprise)</a:t>
            </a:r>
          </a:p>
        </p:txBody>
      </p:sp>
      <p:sp>
        <p:nvSpPr>
          <p:cNvPr name="Freeform 8" id="8"/>
          <p:cNvSpPr/>
          <p:nvPr/>
        </p:nvSpPr>
        <p:spPr>
          <a:xfrm flipH="false" flipV="false" rot="4384283">
            <a:off x="15992037" y="5705235"/>
            <a:ext cx="2847899" cy="1133982"/>
          </a:xfrm>
          <a:custGeom>
            <a:avLst/>
            <a:gdLst/>
            <a:ahLst/>
            <a:cxnLst/>
            <a:rect r="r" b="b" t="t" l="l"/>
            <a:pathLst>
              <a:path h="1133982" w="2847899">
                <a:moveTo>
                  <a:pt x="0" y="0"/>
                </a:moveTo>
                <a:lnTo>
                  <a:pt x="2847899" y="0"/>
                </a:lnTo>
                <a:lnTo>
                  <a:pt x="2847899" y="1133982"/>
                </a:lnTo>
                <a:lnTo>
                  <a:pt x="0" y="11339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2"/>
            <a:stretch>
              <a:fillRect l="0" t="0" r="0" b="0"/>
            </a:stretch>
          </a:blipFill>
        </p:spPr>
      </p:sp>
      <p:sp>
        <p:nvSpPr>
          <p:cNvPr name="Freeform 3" id="3"/>
          <p:cNvSpPr/>
          <p:nvPr/>
        </p:nvSpPr>
        <p:spPr>
          <a:xfrm flipH="false" flipV="false" rot="0">
            <a:off x="13315548" y="8986029"/>
            <a:ext cx="6173053" cy="2601942"/>
          </a:xfrm>
          <a:custGeom>
            <a:avLst/>
            <a:gdLst/>
            <a:ahLst/>
            <a:cxnLst/>
            <a:rect r="r" b="b" t="t" l="l"/>
            <a:pathLst>
              <a:path h="2601942" w="6173053">
                <a:moveTo>
                  <a:pt x="0" y="0"/>
                </a:moveTo>
                <a:lnTo>
                  <a:pt x="6173052" y="0"/>
                </a:lnTo>
                <a:lnTo>
                  <a:pt x="6173052" y="2601942"/>
                </a:lnTo>
                <a:lnTo>
                  <a:pt x="0" y="2601942"/>
                </a:lnTo>
                <a:lnTo>
                  <a:pt x="0" y="0"/>
                </a:lnTo>
                <a:close/>
              </a:path>
            </a:pathLst>
          </a:custGeom>
          <a:blipFill>
            <a:blip r:embed="rId2"/>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3"/>
            <a:stretch>
              <a:fillRect l="0" t="0" r="0" b="0"/>
            </a:stretch>
          </a:blipFill>
        </p:spPr>
      </p:sp>
      <p:sp>
        <p:nvSpPr>
          <p:cNvPr name="Freeform 5" id="5"/>
          <p:cNvSpPr/>
          <p:nvPr/>
        </p:nvSpPr>
        <p:spPr>
          <a:xfrm flipH="false" flipV="false" rot="3091052">
            <a:off x="13048963" y="-5984494"/>
            <a:ext cx="11291757" cy="10164688"/>
          </a:xfrm>
          <a:custGeom>
            <a:avLst/>
            <a:gdLst/>
            <a:ahLst/>
            <a:cxnLst/>
            <a:rect r="r" b="b" t="t" l="l"/>
            <a:pathLst>
              <a:path h="10164688" w="11291757">
                <a:moveTo>
                  <a:pt x="0" y="0"/>
                </a:moveTo>
                <a:lnTo>
                  <a:pt x="11291757" y="0"/>
                </a:lnTo>
                <a:lnTo>
                  <a:pt x="11291757" y="10164687"/>
                </a:lnTo>
                <a:lnTo>
                  <a:pt x="0" y="10164687"/>
                </a:lnTo>
                <a:lnTo>
                  <a:pt x="0" y="0"/>
                </a:lnTo>
                <a:close/>
              </a:path>
            </a:pathLst>
          </a:custGeom>
          <a:blipFill>
            <a:blip r:embed="rId3"/>
            <a:stretch>
              <a:fillRect l="0" t="0" r="0" b="0"/>
            </a:stretch>
          </a:blipFill>
        </p:spPr>
      </p:sp>
      <p:sp>
        <p:nvSpPr>
          <p:cNvPr name="Freeform 6" id="6"/>
          <p:cNvSpPr/>
          <p:nvPr/>
        </p:nvSpPr>
        <p:spPr>
          <a:xfrm flipH="false" flipV="false" rot="0">
            <a:off x="12913547" y="4038286"/>
            <a:ext cx="5781294" cy="8229600"/>
          </a:xfrm>
          <a:custGeom>
            <a:avLst/>
            <a:gdLst/>
            <a:ahLst/>
            <a:cxnLst/>
            <a:rect r="r" b="b" t="t" l="l"/>
            <a:pathLst>
              <a:path h="8229600" w="5781294">
                <a:moveTo>
                  <a:pt x="0" y="0"/>
                </a:moveTo>
                <a:lnTo>
                  <a:pt x="5781294" y="0"/>
                </a:lnTo>
                <a:lnTo>
                  <a:pt x="5781294" y="8229600"/>
                </a:lnTo>
                <a:lnTo>
                  <a:pt x="0" y="8229600"/>
                </a:lnTo>
                <a:lnTo>
                  <a:pt x="0" y="0"/>
                </a:lnTo>
                <a:close/>
              </a:path>
            </a:pathLst>
          </a:custGeom>
          <a:blipFill>
            <a:blip r:embed="rId4"/>
            <a:stretch>
              <a:fillRect l="0" t="0" r="0" b="0"/>
            </a:stretch>
          </a:blipFill>
        </p:spPr>
      </p:sp>
      <p:sp>
        <p:nvSpPr>
          <p:cNvPr name="TextBox 7" id="7"/>
          <p:cNvSpPr txBox="true"/>
          <p:nvPr/>
        </p:nvSpPr>
        <p:spPr>
          <a:xfrm rot="0">
            <a:off x="482176" y="3680180"/>
            <a:ext cx="10025630" cy="3802939"/>
          </a:xfrm>
          <a:prstGeom prst="rect">
            <a:avLst/>
          </a:prstGeom>
        </p:spPr>
        <p:txBody>
          <a:bodyPr anchor="t" rtlCol="false" tIns="0" lIns="0" bIns="0" rIns="0">
            <a:spAutoFit/>
          </a:bodyPr>
          <a:lstStyle/>
          <a:p>
            <a:pPr algn="ctr" marL="0" indent="0" lvl="0">
              <a:lnSpc>
                <a:spcPts val="13866"/>
              </a:lnSpc>
              <a:spcBef>
                <a:spcPct val="0"/>
              </a:spcBef>
            </a:pPr>
            <a:r>
              <a:rPr lang="en-US" sz="19259">
                <a:solidFill>
                  <a:srgbClr val="6866E1"/>
                </a:solidFill>
                <a:latin typeface="Computer Says No"/>
                <a:ea typeface="Computer Says No"/>
                <a:cs typeface="Computer Says No"/>
                <a:sym typeface="Computer Says No"/>
              </a:rPr>
              <a:t>CONCLUSION ET PERSPECTIVES</a:t>
            </a:r>
          </a:p>
        </p:txBody>
      </p:sp>
      <p:sp>
        <p:nvSpPr>
          <p:cNvPr name="Freeform 8" id="8"/>
          <p:cNvSpPr/>
          <p:nvPr/>
        </p:nvSpPr>
        <p:spPr>
          <a:xfrm flipH="false" flipV="false" rot="0">
            <a:off x="10889815" y="1758993"/>
            <a:ext cx="6793102" cy="6769013"/>
          </a:xfrm>
          <a:custGeom>
            <a:avLst/>
            <a:gdLst/>
            <a:ahLst/>
            <a:cxnLst/>
            <a:rect r="r" b="b" t="t" l="l"/>
            <a:pathLst>
              <a:path h="6769013" w="6793102">
                <a:moveTo>
                  <a:pt x="0" y="0"/>
                </a:moveTo>
                <a:lnTo>
                  <a:pt x="6793102" y="0"/>
                </a:lnTo>
                <a:lnTo>
                  <a:pt x="6793102" y="6769014"/>
                </a:lnTo>
                <a:lnTo>
                  <a:pt x="0" y="6769014"/>
                </a:lnTo>
                <a:lnTo>
                  <a:pt x="0" y="0"/>
                </a:lnTo>
                <a:close/>
              </a:path>
            </a:pathLst>
          </a:custGeom>
          <a:blipFill>
            <a:blip r:embed="rId5"/>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TextBox 4" id="4"/>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CONCLUSION</a:t>
            </a:r>
          </a:p>
        </p:txBody>
      </p:sp>
      <p:sp>
        <p:nvSpPr>
          <p:cNvPr name="TextBox 5" id="5"/>
          <p:cNvSpPr txBox="true"/>
          <p:nvPr/>
        </p:nvSpPr>
        <p:spPr>
          <a:xfrm rot="0">
            <a:off x="1192530" y="2487566"/>
            <a:ext cx="15225301" cy="7608934"/>
          </a:xfrm>
          <a:prstGeom prst="rect">
            <a:avLst/>
          </a:prstGeom>
        </p:spPr>
        <p:txBody>
          <a:bodyPr anchor="t" rtlCol="false" tIns="0" lIns="0" bIns="0" rIns="0">
            <a:spAutoFit/>
          </a:bodyPr>
          <a:lstStyle/>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Entrainement de </a:t>
            </a:r>
            <a:r>
              <a:rPr lang="en-US" b="true" sz="3060" u="sng">
                <a:solidFill>
                  <a:srgbClr val="FFFFFF"/>
                </a:solidFill>
                <a:latin typeface="Poppins Bold"/>
                <a:ea typeface="Poppins Bold"/>
                <a:cs typeface="Poppins Bold"/>
                <a:sym typeface="Poppins Bold"/>
              </a:rPr>
              <a:t>modèles prédictifs</a:t>
            </a:r>
            <a:r>
              <a:rPr lang="en-US" sz="3060">
                <a:solidFill>
                  <a:srgbClr val="FFFFFF"/>
                </a:solidFill>
                <a:latin typeface="Poppins Light"/>
                <a:ea typeface="Poppins Light"/>
                <a:cs typeface="Poppins Light"/>
                <a:sym typeface="Poppins Light"/>
              </a:rPr>
              <a:t> dans un environnement MLFlow assurant le suivi des performances et le déploiement des meilleurs modèles.</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Déploiement d’une </a:t>
            </a:r>
            <a:r>
              <a:rPr lang="en-US" b="true" sz="3060" u="sng">
                <a:solidFill>
                  <a:srgbClr val="FFFFFF"/>
                </a:solidFill>
                <a:latin typeface="Poppins Bold"/>
                <a:ea typeface="Poppins Bold"/>
                <a:cs typeface="Poppins Bold"/>
                <a:sym typeface="Poppins Bold"/>
              </a:rPr>
              <a:t>API publique</a:t>
            </a:r>
            <a:r>
              <a:rPr lang="en-US" sz="3060">
                <a:solidFill>
                  <a:srgbClr val="FFFFFF"/>
                </a:solidFill>
                <a:latin typeface="Poppins Light"/>
                <a:ea typeface="Poppins Light"/>
                <a:cs typeface="Poppins Light"/>
                <a:sym typeface="Poppins Light"/>
              </a:rPr>
              <a:t> de prédiction de sentiments basée sur le meilleur modèle “Avancé” (Word2Vec + LSTM, sample_size = 200 000, precision ≃ 80%) avec suivi des performances</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Intégration et déploiement continus : commit + push ⟶ tests unitaires + construction docker ⟶ dockerhub ⟶ NAS (updates: watchtower)</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Travail général dans un environnement MLOps</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(Utilisation maximale de solutions souveraines, respect RGPD)</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TextBox 4" id="4"/>
          <p:cNvSpPr txBox="true"/>
          <p:nvPr/>
        </p:nvSpPr>
        <p:spPr>
          <a:xfrm rot="0">
            <a:off x="2524359" y="485775"/>
            <a:ext cx="14410960"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PERSPECTIVES</a:t>
            </a:r>
          </a:p>
        </p:txBody>
      </p:sp>
      <p:sp>
        <p:nvSpPr>
          <p:cNvPr name="TextBox 5" id="5"/>
          <p:cNvSpPr txBox="true"/>
          <p:nvPr/>
        </p:nvSpPr>
        <p:spPr>
          <a:xfrm rot="0">
            <a:off x="1192530" y="2487566"/>
            <a:ext cx="7678679" cy="7066009"/>
          </a:xfrm>
          <a:prstGeom prst="rect">
            <a:avLst/>
          </a:prstGeom>
        </p:spPr>
        <p:txBody>
          <a:bodyPr anchor="t" rtlCol="false" tIns="0" lIns="0" bIns="0" rIns="0">
            <a:spAutoFit/>
          </a:bodyPr>
          <a:lstStyle/>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Prétraitement perfectible :</a:t>
            </a:r>
          </a:p>
          <a:p>
            <a:pPr algn="l" marL="1321593" indent="-440531" lvl="2">
              <a:lnSpc>
                <a:spcPts val="4284"/>
              </a:lnSpc>
              <a:buFont typeface="Arial"/>
              <a:buChar char="⚬"/>
            </a:pPr>
            <a:r>
              <a:rPr lang="en-US" sz="3060" strike="sngStrike">
                <a:solidFill>
                  <a:srgbClr val="FFFFFF"/>
                </a:solidFill>
                <a:latin typeface="Poppins Light"/>
                <a:ea typeface="Poppins Light"/>
                <a:cs typeface="Poppins Light"/>
                <a:sym typeface="Poppins Light"/>
              </a:rPr>
              <a:t>Correction orthographique</a:t>
            </a:r>
          </a:p>
          <a:p>
            <a:pPr algn="l" marL="1321593" indent="-440531" lvl="2">
              <a:lnSpc>
                <a:spcPts val="4284"/>
              </a:lnSpc>
              <a:buFont typeface="Arial"/>
              <a:buChar char="⚬"/>
            </a:pPr>
            <a:r>
              <a:rPr lang="en-US" sz="3060" strike="sngStrike">
                <a:solidFill>
                  <a:srgbClr val="FFFFFF"/>
                </a:solidFill>
                <a:latin typeface="Poppins Light"/>
                <a:ea typeface="Poppins Light"/>
                <a:cs typeface="Poppins Light"/>
                <a:sym typeface="Poppins Light"/>
              </a:rPr>
              <a:t>Casse </a:t>
            </a:r>
            <a:r>
              <a:rPr lang="en-US" sz="3060">
                <a:solidFill>
                  <a:srgbClr val="FFFFFF"/>
                </a:solidFill>
                <a:latin typeface="Poppins Light"/>
                <a:ea typeface="Poppins Light"/>
                <a:cs typeface="Poppins Light"/>
                <a:sym typeface="Poppins Light"/>
              </a:rPr>
              <a:t>(perte d’infos émotionnelles)</a:t>
            </a:r>
          </a:p>
          <a:p>
            <a:pPr algn="l" marL="1321593" indent="-440531" lvl="2">
              <a:lnSpc>
                <a:spcPts val="4284"/>
              </a:lnSpc>
              <a:buFont typeface="Arial"/>
              <a:buChar char="⚬"/>
            </a:pPr>
            <a:r>
              <a:rPr lang="en-US" b="true" sz="3060" strike="sngStrike">
                <a:solidFill>
                  <a:srgbClr val="FFFFFF"/>
                </a:solidFill>
                <a:latin typeface="Poppins Bold"/>
                <a:ea typeface="Poppins Bold"/>
                <a:cs typeface="Poppins Bold"/>
                <a:sym typeface="Poppins Bold"/>
              </a:rPr>
              <a:t>Emojis </a:t>
            </a:r>
            <a:r>
              <a:rPr lang="en-US" sz="3060">
                <a:solidFill>
                  <a:srgbClr val="FFFFFF"/>
                </a:solidFill>
                <a:latin typeface="Poppins Light"/>
                <a:ea typeface="Poppins Light"/>
                <a:cs typeface="Poppins Light"/>
                <a:sym typeface="Poppins Light"/>
              </a:rPr>
              <a:t>(emoji.demojize())</a:t>
            </a:r>
          </a:p>
          <a:p>
            <a:pPr algn="l" marL="1321593" indent="-440531" lvl="2">
              <a:lnSpc>
                <a:spcPts val="4284"/>
              </a:lnSpc>
              <a:buFont typeface="Arial"/>
              <a:buChar char="⚬"/>
            </a:pPr>
            <a:r>
              <a:rPr lang="en-US" sz="3060" strike="sngStrike">
                <a:solidFill>
                  <a:srgbClr val="FFFFFF"/>
                </a:solidFill>
                <a:latin typeface="Poppins Light"/>
                <a:ea typeface="Poppins Light"/>
                <a:cs typeface="Poppins Light"/>
                <a:sym typeface="Poppins Light"/>
              </a:rPr>
              <a:t>features numériques</a:t>
            </a:r>
            <a:r>
              <a:rPr lang="en-US" sz="3060">
                <a:solidFill>
                  <a:srgbClr val="FFFFFF"/>
                </a:solidFill>
                <a:latin typeface="Poppins Light"/>
                <a:ea typeface="Poppins Light"/>
                <a:cs typeface="Poppins Light"/>
                <a:sym typeface="Poppins Light"/>
              </a:rPr>
              <a:t> (longueur, ponctuation, emojis, liens, hashtags)</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Modèles explorés :</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GRU et TextCNN non testés </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Entraînement précision pure</a:t>
            </a:r>
          </a:p>
          <a:p>
            <a:pPr algn="l" marL="1321593" indent="-440531" lvl="2">
              <a:lnSpc>
                <a:spcPts val="4284"/>
              </a:lnSpc>
              <a:buFont typeface="Arial"/>
              <a:buChar char="⚬"/>
            </a:pPr>
            <a:r>
              <a:rPr lang="en-US" b="true" sz="3060">
                <a:solidFill>
                  <a:srgbClr val="FFFFFF"/>
                </a:solidFill>
                <a:latin typeface="Poppins Bold"/>
                <a:ea typeface="Poppins Bold"/>
                <a:cs typeface="Poppins Bold"/>
                <a:sym typeface="Poppins Bold"/>
              </a:rPr>
              <a:t>DistilBERT (88% précision) non déployé</a:t>
            </a:r>
          </a:p>
        </p:txBody>
      </p:sp>
      <p:sp>
        <p:nvSpPr>
          <p:cNvPr name="TextBox 6" id="6"/>
          <p:cNvSpPr txBox="true"/>
          <p:nvPr/>
        </p:nvSpPr>
        <p:spPr>
          <a:xfrm rot="0">
            <a:off x="9144000" y="2487566"/>
            <a:ext cx="8115300" cy="5980159"/>
          </a:xfrm>
          <a:prstGeom prst="rect">
            <a:avLst/>
          </a:prstGeom>
        </p:spPr>
        <p:txBody>
          <a:bodyPr anchor="t" rtlCol="false" tIns="0" lIns="0" bIns="0" rIns="0">
            <a:spAutoFit/>
          </a:bodyPr>
          <a:lstStyle/>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Divers :</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Détection du sarcasme/ironie : limite intrinsèque, nécessite fine-tuning spécifique ou approches avancées</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Suivi et monitoring : journalisation basique (emails erreurs), absence de base de logs et dashboard (SQL, Grafana)</a:t>
            </a:r>
          </a:p>
          <a:p>
            <a:pPr algn="l" marL="1321593" indent="-440531" lvl="2">
              <a:lnSpc>
                <a:spcPts val="4284"/>
              </a:lnSpc>
              <a:buFont typeface="Arial"/>
              <a:buChar char="⚬"/>
            </a:pPr>
            <a:r>
              <a:rPr lang="en-US" sz="3060">
                <a:solidFill>
                  <a:srgbClr val="FFFFFF"/>
                </a:solidFill>
                <a:latin typeface="Poppins"/>
                <a:ea typeface="Poppins"/>
                <a:cs typeface="Poppins"/>
                <a:sym typeface="Poppins"/>
              </a:rPr>
              <a:t>Étude réponses à nos tweets</a:t>
            </a:r>
          </a:p>
          <a:p>
            <a:pPr algn="l" marL="1321593" indent="-440531" lvl="2">
              <a:lnSpc>
                <a:spcPts val="4284"/>
              </a:lnSpc>
              <a:buFont typeface="Arial"/>
              <a:buChar char="⚬"/>
            </a:pPr>
            <a:r>
              <a:rPr lang="en-US" sz="3060">
                <a:solidFill>
                  <a:srgbClr val="FFFFFF"/>
                </a:solidFill>
                <a:latin typeface="Poppins"/>
                <a:ea typeface="Poppins"/>
                <a:cs typeface="Poppins"/>
                <a:sym typeface="Poppins"/>
              </a:rPr>
              <a:t>Dérive du modèle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8377897" y="-5779144"/>
            <a:ext cx="14635371" cy="12033527"/>
          </a:xfrm>
          <a:custGeom>
            <a:avLst/>
            <a:gdLst/>
            <a:ahLst/>
            <a:cxnLst/>
            <a:rect r="r" b="b" t="t" l="l"/>
            <a:pathLst>
              <a:path h="12033527" w="14635371">
                <a:moveTo>
                  <a:pt x="0" y="0"/>
                </a:moveTo>
                <a:lnTo>
                  <a:pt x="14635371" y="0"/>
                </a:lnTo>
                <a:lnTo>
                  <a:pt x="14635371" y="12033528"/>
                </a:lnTo>
                <a:lnTo>
                  <a:pt x="0" y="12033528"/>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ea typeface="Computer Says No"/>
                <a:cs typeface="Computer Says No"/>
                <a:sym typeface="Computer Says No"/>
              </a:rPr>
              <a:t>THANK YOU!</a:t>
            </a:r>
          </a:p>
        </p:txBody>
      </p:sp>
      <p:sp>
        <p:nvSpPr>
          <p:cNvPr name="Freeform 7" id="7"/>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3"/>
            <a:stretch>
              <a:fillRect l="0" t="0" r="0" b="0"/>
            </a:stretch>
          </a:blipFill>
        </p:spPr>
      </p:sp>
      <p:sp>
        <p:nvSpPr>
          <p:cNvPr name="Freeform 8" id="8"/>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3"/>
            <a:stretch>
              <a:fillRect l="0" t="0" r="0" b="0"/>
            </a:stretch>
          </a:blipFill>
        </p:spPr>
      </p:sp>
      <p:sp>
        <p:nvSpPr>
          <p:cNvPr name="Freeform 9" id="9"/>
          <p:cNvSpPr/>
          <p:nvPr/>
        </p:nvSpPr>
        <p:spPr>
          <a:xfrm flipH="false" flipV="false" rot="-706557">
            <a:off x="13859100" y="1432047"/>
            <a:ext cx="4433872" cy="4665492"/>
          </a:xfrm>
          <a:custGeom>
            <a:avLst/>
            <a:gdLst/>
            <a:ahLst/>
            <a:cxnLst/>
            <a:rect r="r" b="b" t="t" l="l"/>
            <a:pathLst>
              <a:path h="4665492" w="4433872">
                <a:moveTo>
                  <a:pt x="0" y="0"/>
                </a:moveTo>
                <a:lnTo>
                  <a:pt x="4433873" y="0"/>
                </a:lnTo>
                <a:lnTo>
                  <a:pt x="4433873" y="4665493"/>
                </a:lnTo>
                <a:lnTo>
                  <a:pt x="0" y="4665493"/>
                </a:lnTo>
                <a:lnTo>
                  <a:pt x="0" y="0"/>
                </a:lnTo>
                <a:close/>
              </a:path>
            </a:pathLst>
          </a:custGeom>
          <a:blipFill>
            <a:blip r:embed="rId4"/>
            <a:stretch>
              <a:fillRect l="0" t="0" r="0" b="0"/>
            </a:stretch>
          </a:blipFill>
        </p:spPr>
      </p:sp>
      <p:sp>
        <p:nvSpPr>
          <p:cNvPr name="Freeform 10" id="10"/>
          <p:cNvSpPr/>
          <p:nvPr/>
        </p:nvSpPr>
        <p:spPr>
          <a:xfrm flipH="false" flipV="false" rot="0">
            <a:off x="8377897" y="2433562"/>
            <a:ext cx="8117004" cy="7049716"/>
          </a:xfrm>
          <a:custGeom>
            <a:avLst/>
            <a:gdLst/>
            <a:ahLst/>
            <a:cxnLst/>
            <a:rect r="r" b="b" t="t" l="l"/>
            <a:pathLst>
              <a:path h="7049716" w="8117004">
                <a:moveTo>
                  <a:pt x="0" y="0"/>
                </a:moveTo>
                <a:lnTo>
                  <a:pt x="8117004" y="0"/>
                </a:lnTo>
                <a:lnTo>
                  <a:pt x="8117004" y="7049716"/>
                </a:lnTo>
                <a:lnTo>
                  <a:pt x="0" y="7049716"/>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3"/>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sp>
        <p:nvSpPr>
          <p:cNvPr name="TextBox 4" id="4"/>
          <p:cNvSpPr txBox="true"/>
          <p:nvPr/>
        </p:nvSpPr>
        <p:spPr>
          <a:xfrm rot="0">
            <a:off x="1009650" y="3869893"/>
            <a:ext cx="10783117" cy="5980159"/>
          </a:xfrm>
          <a:prstGeom prst="rect">
            <a:avLst/>
          </a:prstGeom>
        </p:spPr>
        <p:txBody>
          <a:bodyPr anchor="t" rtlCol="false" tIns="0" lIns="0" bIns="0" rIns="0">
            <a:spAutoFit/>
          </a:bodyPr>
          <a:lstStyle/>
          <a:p>
            <a:pPr algn="l" marL="660796" indent="-330398" lvl="1">
              <a:lnSpc>
                <a:spcPts val="4284"/>
              </a:lnSpc>
              <a:buAutoNum type="arabicPeriod" startAt="1"/>
            </a:pPr>
            <a:r>
              <a:rPr lang="en-US" sz="3060">
                <a:solidFill>
                  <a:srgbClr val="FFFFFF"/>
                </a:solidFill>
                <a:latin typeface="Poppins Light"/>
                <a:ea typeface="Poppins Light"/>
                <a:cs typeface="Poppins Light"/>
                <a:sym typeface="Poppins Light"/>
              </a:rPr>
              <a:t>Entraînement de modèles dans un environnement MLOps</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Méthodologie</a:t>
            </a:r>
            <a:r>
              <a:rPr lang="en-US" sz="3060">
                <a:solidFill>
                  <a:srgbClr val="FFFFFF"/>
                </a:solidFill>
                <a:latin typeface="Poppins Light"/>
                <a:ea typeface="Poppins Light"/>
                <a:cs typeface="Poppins Light"/>
                <a:sym typeface="Poppins Light"/>
              </a:rPr>
              <a:t> </a:t>
            </a:r>
          </a:p>
          <a:p>
            <a:pPr algn="l" marL="1321593" indent="-440531" lvl="2">
              <a:lnSpc>
                <a:spcPts val="4284"/>
              </a:lnSpc>
              <a:buFont typeface="Arial"/>
              <a:buChar char="⚬"/>
            </a:pPr>
            <a:r>
              <a:rPr lang="en-US" sz="3060">
                <a:solidFill>
                  <a:srgbClr val="FFFFFF"/>
                </a:solidFill>
                <a:latin typeface="Poppins"/>
                <a:ea typeface="Poppins"/>
                <a:cs typeface="Poppins"/>
                <a:sym typeface="Poppins"/>
              </a:rPr>
              <a:t>Travail en environnement MLOps</a:t>
            </a:r>
          </a:p>
          <a:p>
            <a:pPr algn="l" marL="1321593" indent="-440531" lvl="2">
              <a:lnSpc>
                <a:spcPts val="4284"/>
              </a:lnSpc>
              <a:buFont typeface="Arial"/>
              <a:buChar char="⚬"/>
            </a:pPr>
            <a:r>
              <a:rPr lang="en-US" sz="3060">
                <a:solidFill>
                  <a:srgbClr val="FFFFFF"/>
                </a:solidFill>
                <a:latin typeface="Poppins"/>
                <a:ea typeface="Poppins"/>
                <a:cs typeface="Poppins"/>
                <a:sym typeface="Poppins"/>
              </a:rPr>
              <a:t>Résultats</a:t>
            </a:r>
          </a:p>
          <a:p>
            <a:pPr algn="l" marL="660796" indent="-330398" lvl="1">
              <a:lnSpc>
                <a:spcPts val="4284"/>
              </a:lnSpc>
              <a:buAutoNum type="arabicPeriod" startAt="1"/>
            </a:pPr>
            <a:r>
              <a:rPr lang="en-US" sz="3060">
                <a:solidFill>
                  <a:srgbClr val="FFFFFF"/>
                </a:solidFill>
                <a:latin typeface="Poppins Light"/>
                <a:ea typeface="Poppins Light"/>
                <a:cs typeface="Poppins Light"/>
                <a:sym typeface="Poppins Light"/>
              </a:rPr>
              <a:t>Mise en production d’un modèle sur mesure avancé</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Développement API</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CI/CD</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Démonstration (prédiction, performances)</a:t>
            </a:r>
          </a:p>
          <a:p>
            <a:pPr algn="l" marL="660796" indent="-330398" lvl="1">
              <a:lnSpc>
                <a:spcPts val="4284"/>
              </a:lnSpc>
              <a:buAutoNum type="arabicPeriod" startAt="1"/>
            </a:pPr>
            <a:r>
              <a:rPr lang="en-US" sz="3060">
                <a:solidFill>
                  <a:srgbClr val="FFFFFF"/>
                </a:solidFill>
                <a:latin typeface="Poppins Light"/>
                <a:ea typeface="Poppins Light"/>
                <a:cs typeface="Poppins Light"/>
                <a:sym typeface="Poppins Light"/>
              </a:rPr>
              <a:t> </a:t>
            </a:r>
            <a:r>
              <a:rPr lang="en-US" sz="3060">
                <a:solidFill>
                  <a:srgbClr val="FFFFFF"/>
                </a:solidFill>
                <a:latin typeface="Poppins Light"/>
                <a:ea typeface="Poppins Light"/>
                <a:cs typeface="Poppins Light"/>
                <a:sym typeface="Poppins Light"/>
              </a:rPr>
              <a:t>Règles RGPD</a:t>
            </a:r>
          </a:p>
          <a:p>
            <a:pPr algn="l" marL="660796" indent="-330398" lvl="1">
              <a:lnSpc>
                <a:spcPts val="4284"/>
              </a:lnSpc>
              <a:buAutoNum type="arabicPeriod" startAt="1"/>
            </a:pPr>
            <a:r>
              <a:rPr lang="en-US" sz="3060">
                <a:solidFill>
                  <a:srgbClr val="FFFFFF"/>
                </a:solidFill>
                <a:latin typeface="Poppins Light"/>
                <a:ea typeface="Poppins Light"/>
                <a:cs typeface="Poppins Light"/>
                <a:sym typeface="Poppins Light"/>
              </a:rPr>
              <a:t> Conclusion et Limites</a:t>
            </a:r>
          </a:p>
        </p:txBody>
      </p:sp>
      <p:grpSp>
        <p:nvGrpSpPr>
          <p:cNvPr name="Group 5" id="5"/>
          <p:cNvGrpSpPr/>
          <p:nvPr/>
        </p:nvGrpSpPr>
        <p:grpSpPr>
          <a:xfrm rot="0">
            <a:off x="1028700" y="3955618"/>
            <a:ext cx="9897232" cy="6008734"/>
            <a:chOff x="0" y="0"/>
            <a:chExt cx="13196309" cy="8011646"/>
          </a:xfrm>
        </p:grpSpPr>
        <p:sp>
          <p:nvSpPr>
            <p:cNvPr name="AutoShape 6" id="6"/>
            <p:cNvSpPr/>
            <p:nvPr/>
          </p:nvSpPr>
          <p:spPr>
            <a:xfrm flipV="true">
              <a:off x="25400" y="0"/>
              <a:ext cx="0" cy="8011646"/>
            </a:xfrm>
            <a:prstGeom prst="line">
              <a:avLst/>
            </a:prstGeom>
            <a:ln cap="flat" w="50800">
              <a:solidFill>
                <a:srgbClr val="FFFFFF"/>
              </a:solidFill>
              <a:prstDash val="solid"/>
              <a:headEnd type="none" len="sm" w="sm"/>
              <a:tailEnd type="none" len="sm" w="sm"/>
            </a:ln>
          </p:spPr>
        </p:sp>
        <p:sp>
          <p:nvSpPr>
            <p:cNvPr name="AutoShape 7" id="7"/>
            <p:cNvSpPr/>
            <p:nvPr/>
          </p:nvSpPr>
          <p:spPr>
            <a:xfrm>
              <a:off x="0" y="7981159"/>
              <a:ext cx="13196309" cy="0"/>
            </a:xfrm>
            <a:prstGeom prst="line">
              <a:avLst/>
            </a:prstGeom>
            <a:ln cap="flat" w="50800">
              <a:solidFill>
                <a:srgbClr val="FFFFFF"/>
              </a:solidFill>
              <a:prstDash val="solid"/>
              <a:headEnd type="none" len="sm" w="sm"/>
              <a:tailEnd type="none" len="sm" w="sm"/>
            </a:ln>
          </p:spPr>
        </p:sp>
      </p:grpSp>
      <p:sp>
        <p:nvSpPr>
          <p:cNvPr name="Freeform 8" id="8"/>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4"/>
            <a:stretch>
              <a:fillRect l="0" t="0" r="0" b="0"/>
            </a:stretch>
          </a:blipFill>
        </p:spPr>
      </p:sp>
      <p:sp>
        <p:nvSpPr>
          <p:cNvPr name="TextBox 9" id="9"/>
          <p:cNvSpPr txBox="true"/>
          <p:nvPr/>
        </p:nvSpPr>
        <p:spPr>
          <a:xfrm rot="0">
            <a:off x="4829460" y="1833922"/>
            <a:ext cx="5353298"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ea typeface="Computer Says No"/>
                <a:cs typeface="Computer Says No"/>
                <a:sym typeface="Computer Says No"/>
              </a:rPr>
              <a:t>SOMMAIRE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3" id="3"/>
          <p:cNvSpPr/>
          <p:nvPr/>
        </p:nvSpPr>
        <p:spPr>
          <a:xfrm flipH="false" flipV="false" rot="0">
            <a:off x="13315548" y="8986029"/>
            <a:ext cx="6173053" cy="2601942"/>
          </a:xfrm>
          <a:custGeom>
            <a:avLst/>
            <a:gdLst/>
            <a:ahLst/>
            <a:cxnLst/>
            <a:rect r="r" b="b" t="t" l="l"/>
            <a:pathLst>
              <a:path h="2601942" w="6173053">
                <a:moveTo>
                  <a:pt x="0" y="0"/>
                </a:moveTo>
                <a:lnTo>
                  <a:pt x="6173052" y="0"/>
                </a:lnTo>
                <a:lnTo>
                  <a:pt x="6173052" y="2601942"/>
                </a:lnTo>
                <a:lnTo>
                  <a:pt x="0" y="2601942"/>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Freeform 5" id="5"/>
          <p:cNvSpPr/>
          <p:nvPr/>
        </p:nvSpPr>
        <p:spPr>
          <a:xfrm flipH="false" flipV="false" rot="3091052">
            <a:off x="13048963" y="-5984494"/>
            <a:ext cx="11291757" cy="10164688"/>
          </a:xfrm>
          <a:custGeom>
            <a:avLst/>
            <a:gdLst/>
            <a:ahLst/>
            <a:cxnLst/>
            <a:rect r="r" b="b" t="t" l="l"/>
            <a:pathLst>
              <a:path h="10164688" w="11291757">
                <a:moveTo>
                  <a:pt x="0" y="0"/>
                </a:moveTo>
                <a:lnTo>
                  <a:pt x="11291757" y="0"/>
                </a:lnTo>
                <a:lnTo>
                  <a:pt x="11291757" y="10164687"/>
                </a:lnTo>
                <a:lnTo>
                  <a:pt x="0" y="10164687"/>
                </a:lnTo>
                <a:lnTo>
                  <a:pt x="0" y="0"/>
                </a:lnTo>
                <a:close/>
              </a:path>
            </a:pathLst>
          </a:custGeom>
          <a:blipFill>
            <a:blip r:embed="rId4"/>
            <a:stretch>
              <a:fillRect l="0" t="0" r="0" b="0"/>
            </a:stretch>
          </a:blipFill>
        </p:spPr>
      </p:sp>
      <p:sp>
        <p:nvSpPr>
          <p:cNvPr name="Freeform 6" id="6"/>
          <p:cNvSpPr/>
          <p:nvPr/>
        </p:nvSpPr>
        <p:spPr>
          <a:xfrm flipH="false" flipV="false" rot="0">
            <a:off x="12913547" y="4038286"/>
            <a:ext cx="5781294" cy="8229600"/>
          </a:xfrm>
          <a:custGeom>
            <a:avLst/>
            <a:gdLst/>
            <a:ahLst/>
            <a:cxnLst/>
            <a:rect r="r" b="b" t="t" l="l"/>
            <a:pathLst>
              <a:path h="8229600" w="5781294">
                <a:moveTo>
                  <a:pt x="0" y="0"/>
                </a:moveTo>
                <a:lnTo>
                  <a:pt x="5781294" y="0"/>
                </a:lnTo>
                <a:lnTo>
                  <a:pt x="5781294" y="8229600"/>
                </a:lnTo>
                <a:lnTo>
                  <a:pt x="0" y="8229600"/>
                </a:lnTo>
                <a:lnTo>
                  <a:pt x="0" y="0"/>
                </a:lnTo>
                <a:close/>
              </a:path>
            </a:pathLst>
          </a:custGeom>
          <a:blipFill>
            <a:blip r:embed="rId5"/>
            <a:stretch>
              <a:fillRect l="0" t="0" r="0" b="0"/>
            </a:stretch>
          </a:blipFill>
        </p:spPr>
      </p:sp>
      <p:sp>
        <p:nvSpPr>
          <p:cNvPr name="TextBox 7" id="7"/>
          <p:cNvSpPr txBox="true"/>
          <p:nvPr/>
        </p:nvSpPr>
        <p:spPr>
          <a:xfrm rot="0">
            <a:off x="851990" y="3680180"/>
            <a:ext cx="9173640" cy="3802939"/>
          </a:xfrm>
          <a:prstGeom prst="rect">
            <a:avLst/>
          </a:prstGeom>
        </p:spPr>
        <p:txBody>
          <a:bodyPr anchor="t" rtlCol="false" tIns="0" lIns="0" bIns="0" rIns="0">
            <a:spAutoFit/>
          </a:bodyPr>
          <a:lstStyle/>
          <a:p>
            <a:pPr algn="ctr" marL="0" indent="0" lvl="0">
              <a:lnSpc>
                <a:spcPts val="13866"/>
              </a:lnSpc>
              <a:spcBef>
                <a:spcPct val="0"/>
              </a:spcBef>
            </a:pPr>
            <a:r>
              <a:rPr lang="en-US" sz="19259">
                <a:solidFill>
                  <a:srgbClr val="6866E1"/>
                </a:solidFill>
                <a:latin typeface="Computer Says No"/>
                <a:ea typeface="Computer Says No"/>
                <a:cs typeface="Computer Says No"/>
                <a:sym typeface="Computer Says No"/>
              </a:rPr>
              <a:t>ENTRAINEMENT DE MODÈLES</a:t>
            </a:r>
          </a:p>
        </p:txBody>
      </p:sp>
      <p:sp>
        <p:nvSpPr>
          <p:cNvPr name="Freeform 8" id="8"/>
          <p:cNvSpPr/>
          <p:nvPr/>
        </p:nvSpPr>
        <p:spPr>
          <a:xfrm flipH="false" flipV="false" rot="0">
            <a:off x="9757025" y="1889180"/>
            <a:ext cx="7837344" cy="6854190"/>
          </a:xfrm>
          <a:custGeom>
            <a:avLst/>
            <a:gdLst/>
            <a:ahLst/>
            <a:cxnLst/>
            <a:rect r="r" b="b" t="t" l="l"/>
            <a:pathLst>
              <a:path h="6854190" w="7837344">
                <a:moveTo>
                  <a:pt x="0" y="0"/>
                </a:moveTo>
                <a:lnTo>
                  <a:pt x="7837344" y="0"/>
                </a:lnTo>
                <a:lnTo>
                  <a:pt x="7837344" y="6854190"/>
                </a:lnTo>
                <a:lnTo>
                  <a:pt x="0" y="6854190"/>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1028700" y="5681680"/>
            <a:ext cx="16230600" cy="3306985"/>
          </a:xfrm>
          <a:custGeom>
            <a:avLst/>
            <a:gdLst/>
            <a:ahLst/>
            <a:cxnLst/>
            <a:rect r="r" b="b" t="t" l="l"/>
            <a:pathLst>
              <a:path h="3306985" w="16230600">
                <a:moveTo>
                  <a:pt x="0" y="0"/>
                </a:moveTo>
                <a:lnTo>
                  <a:pt x="16230600" y="0"/>
                </a:lnTo>
                <a:lnTo>
                  <a:pt x="16230600" y="3306985"/>
                </a:lnTo>
                <a:lnTo>
                  <a:pt x="0" y="3306985"/>
                </a:lnTo>
                <a:lnTo>
                  <a:pt x="0" y="0"/>
                </a:lnTo>
                <a:close/>
              </a:path>
            </a:pathLst>
          </a:custGeom>
          <a:blipFill>
            <a:blip r:embed="rId5"/>
            <a:stretch>
              <a:fillRect l="0" t="0" r="0" b="0"/>
            </a:stretch>
          </a:blipFill>
        </p:spPr>
      </p:sp>
      <p:sp>
        <p:nvSpPr>
          <p:cNvPr name="TextBox 5" id="5"/>
          <p:cNvSpPr txBox="true"/>
          <p:nvPr/>
        </p:nvSpPr>
        <p:spPr>
          <a:xfrm rot="0">
            <a:off x="2665328" y="1894375"/>
            <a:ext cx="9993025"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JEU DE DONNÉES, KPI, MODÈLES</a:t>
            </a:r>
          </a:p>
        </p:txBody>
      </p:sp>
      <p:sp>
        <p:nvSpPr>
          <p:cNvPr name="TextBox 6" id="6"/>
          <p:cNvSpPr txBox="true"/>
          <p:nvPr/>
        </p:nvSpPr>
        <p:spPr>
          <a:xfrm rot="0">
            <a:off x="4338661" y="485775"/>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MÉTHODOLOGIE</a:t>
            </a:r>
          </a:p>
        </p:txBody>
      </p:sp>
      <p:sp>
        <p:nvSpPr>
          <p:cNvPr name="TextBox 7" id="7"/>
          <p:cNvSpPr txBox="true"/>
          <p:nvPr/>
        </p:nvSpPr>
        <p:spPr>
          <a:xfrm rot="0">
            <a:off x="1028700" y="2451544"/>
            <a:ext cx="16230600" cy="2734836"/>
          </a:xfrm>
          <a:prstGeom prst="rect">
            <a:avLst/>
          </a:prstGeom>
        </p:spPr>
        <p:txBody>
          <a:bodyPr anchor="t" rtlCol="false" tIns="0" lIns="0" bIns="0" rIns="0">
            <a:spAutoFit/>
          </a:bodyPr>
          <a:lstStyle/>
          <a:p>
            <a:pPr algn="just" marL="475904" indent="-237952" lvl="1">
              <a:lnSpc>
                <a:spcPts val="3085"/>
              </a:lnSpc>
              <a:buFont typeface="Arial"/>
              <a:buChar char="•"/>
            </a:pPr>
            <a:r>
              <a:rPr lang="en-US" sz="2204">
                <a:solidFill>
                  <a:srgbClr val="FFFFFF"/>
                </a:solidFill>
                <a:latin typeface="Poppins"/>
                <a:ea typeface="Poppins"/>
                <a:cs typeface="Poppins"/>
                <a:sym typeface="Poppins"/>
              </a:rPr>
              <a:t>BDD : Sentiment140 (1.6M de tweets)</a:t>
            </a:r>
          </a:p>
          <a:p>
            <a:pPr algn="just">
              <a:lnSpc>
                <a:spcPts val="3085"/>
              </a:lnSpc>
            </a:pPr>
          </a:p>
          <a:p>
            <a:pPr algn="just" marL="475904" indent="-237952" lvl="1">
              <a:lnSpc>
                <a:spcPts val="3085"/>
              </a:lnSpc>
              <a:buFont typeface="Arial"/>
              <a:buChar char="•"/>
            </a:pPr>
            <a:r>
              <a:rPr lang="en-US" sz="2204">
                <a:solidFill>
                  <a:srgbClr val="FFFFFF"/>
                </a:solidFill>
                <a:latin typeface="Poppins Light"/>
                <a:ea typeface="Poppins Light"/>
                <a:cs typeface="Poppins Light"/>
                <a:sym typeface="Poppins Light"/>
              </a:rPr>
              <a:t>Entrainement sur Google Collab (GPU), échantillon 100 000-200 000 (downsampling)</a:t>
            </a:r>
          </a:p>
          <a:p>
            <a:pPr algn="just">
              <a:lnSpc>
                <a:spcPts val="3085"/>
              </a:lnSpc>
            </a:pPr>
          </a:p>
          <a:p>
            <a:pPr algn="just" marL="475904" indent="-237952" lvl="1">
              <a:lnSpc>
                <a:spcPts val="3085"/>
              </a:lnSpc>
              <a:buFont typeface="Arial"/>
              <a:buChar char="•"/>
            </a:pPr>
            <a:r>
              <a:rPr lang="en-US" b="true" sz="2204" u="sng">
                <a:solidFill>
                  <a:srgbClr val="FFFFFF"/>
                </a:solidFill>
                <a:latin typeface="Poppins Bold"/>
                <a:ea typeface="Poppins Bold"/>
                <a:cs typeface="Poppins Bold"/>
                <a:sym typeface="Poppins Bold"/>
              </a:rPr>
              <a:t>Objectif </a:t>
            </a:r>
            <a:r>
              <a:rPr lang="en-US" sz="2204">
                <a:solidFill>
                  <a:srgbClr val="FFFFFF"/>
                </a:solidFill>
                <a:latin typeface="Poppins Light"/>
                <a:ea typeface="Poppins Light"/>
                <a:cs typeface="Poppins Light"/>
                <a:sym typeface="Poppins Light"/>
              </a:rPr>
              <a:t>: Éviter le maximum possible un bad buzz ⟶ KPI privilégié : </a:t>
            </a:r>
            <a:r>
              <a:rPr lang="en-US" b="true" sz="2204" u="sng">
                <a:solidFill>
                  <a:srgbClr val="FFFFFF"/>
                </a:solidFill>
                <a:latin typeface="Poppins Bold"/>
                <a:ea typeface="Poppins Bold"/>
                <a:cs typeface="Poppins Bold"/>
                <a:sym typeface="Poppins Bold"/>
              </a:rPr>
              <a:t>precision</a:t>
            </a:r>
            <a:r>
              <a:rPr lang="en-US" sz="2204">
                <a:solidFill>
                  <a:srgbClr val="FFFFFF"/>
                </a:solidFill>
                <a:latin typeface="Poppins Light"/>
                <a:ea typeface="Poppins Light"/>
                <a:cs typeface="Poppins Light"/>
                <a:sym typeface="Poppins Light"/>
              </a:rPr>
              <a:t> : TP/(TP+FP) =/= accuracy : (TP+TN)/total</a:t>
            </a:r>
          </a:p>
          <a:p>
            <a:pPr algn="just">
              <a:lnSpc>
                <a:spcPts val="308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true" rot="6430664">
            <a:off x="1896794" y="3436706"/>
            <a:ext cx="651909" cy="259578"/>
          </a:xfrm>
          <a:custGeom>
            <a:avLst/>
            <a:gdLst/>
            <a:ahLst/>
            <a:cxnLst/>
            <a:rect r="r" b="b" t="t" l="l"/>
            <a:pathLst>
              <a:path h="259578" w="651909">
                <a:moveTo>
                  <a:pt x="0" y="259579"/>
                </a:moveTo>
                <a:lnTo>
                  <a:pt x="651910" y="259579"/>
                </a:lnTo>
                <a:lnTo>
                  <a:pt x="651910" y="0"/>
                </a:lnTo>
                <a:lnTo>
                  <a:pt x="0" y="0"/>
                </a:lnTo>
                <a:lnTo>
                  <a:pt x="0" y="259579"/>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true" rot="6430664">
            <a:off x="1872050" y="4233636"/>
            <a:ext cx="651909" cy="259578"/>
          </a:xfrm>
          <a:custGeom>
            <a:avLst/>
            <a:gdLst/>
            <a:ahLst/>
            <a:cxnLst/>
            <a:rect r="r" b="b" t="t" l="l"/>
            <a:pathLst>
              <a:path h="259578" w="651909">
                <a:moveTo>
                  <a:pt x="0" y="259579"/>
                </a:moveTo>
                <a:lnTo>
                  <a:pt x="651909" y="259579"/>
                </a:lnTo>
                <a:lnTo>
                  <a:pt x="651909" y="0"/>
                </a:lnTo>
                <a:lnTo>
                  <a:pt x="0" y="0"/>
                </a:lnTo>
                <a:lnTo>
                  <a:pt x="0" y="259579"/>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true" rot="6430664">
            <a:off x="1872050" y="4933129"/>
            <a:ext cx="651909" cy="259578"/>
          </a:xfrm>
          <a:custGeom>
            <a:avLst/>
            <a:gdLst/>
            <a:ahLst/>
            <a:cxnLst/>
            <a:rect r="r" b="b" t="t" l="l"/>
            <a:pathLst>
              <a:path h="259578" w="651909">
                <a:moveTo>
                  <a:pt x="0" y="259579"/>
                </a:moveTo>
                <a:lnTo>
                  <a:pt x="651909" y="259579"/>
                </a:lnTo>
                <a:lnTo>
                  <a:pt x="651909" y="0"/>
                </a:lnTo>
                <a:lnTo>
                  <a:pt x="0" y="0"/>
                </a:lnTo>
                <a:lnTo>
                  <a:pt x="0" y="259579"/>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true" rot="6430664">
            <a:off x="1896794" y="5632622"/>
            <a:ext cx="651909" cy="259578"/>
          </a:xfrm>
          <a:custGeom>
            <a:avLst/>
            <a:gdLst/>
            <a:ahLst/>
            <a:cxnLst/>
            <a:rect r="r" b="b" t="t" l="l"/>
            <a:pathLst>
              <a:path h="259578" w="651909">
                <a:moveTo>
                  <a:pt x="0" y="259578"/>
                </a:moveTo>
                <a:lnTo>
                  <a:pt x="651910" y="259578"/>
                </a:lnTo>
                <a:lnTo>
                  <a:pt x="651910" y="0"/>
                </a:lnTo>
                <a:lnTo>
                  <a:pt x="0" y="0"/>
                </a:lnTo>
                <a:lnTo>
                  <a:pt x="0" y="259578"/>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8" id="8"/>
          <p:cNvSpPr/>
          <p:nvPr/>
        </p:nvSpPr>
        <p:spPr>
          <a:xfrm flipH="false" flipV="true" rot="6430664">
            <a:off x="1896794" y="6332115"/>
            <a:ext cx="651909" cy="259578"/>
          </a:xfrm>
          <a:custGeom>
            <a:avLst/>
            <a:gdLst/>
            <a:ahLst/>
            <a:cxnLst/>
            <a:rect r="r" b="b" t="t" l="l"/>
            <a:pathLst>
              <a:path h="259578" w="651909">
                <a:moveTo>
                  <a:pt x="0" y="259578"/>
                </a:moveTo>
                <a:lnTo>
                  <a:pt x="651910" y="259578"/>
                </a:lnTo>
                <a:lnTo>
                  <a:pt x="651910" y="0"/>
                </a:lnTo>
                <a:lnTo>
                  <a:pt x="0" y="0"/>
                </a:lnTo>
                <a:lnTo>
                  <a:pt x="0" y="259578"/>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true" rot="6430664">
            <a:off x="1896794" y="7031608"/>
            <a:ext cx="651909" cy="259578"/>
          </a:xfrm>
          <a:custGeom>
            <a:avLst/>
            <a:gdLst/>
            <a:ahLst/>
            <a:cxnLst/>
            <a:rect r="r" b="b" t="t" l="l"/>
            <a:pathLst>
              <a:path h="259578" w="651909">
                <a:moveTo>
                  <a:pt x="0" y="259578"/>
                </a:moveTo>
                <a:lnTo>
                  <a:pt x="651910" y="259578"/>
                </a:lnTo>
                <a:lnTo>
                  <a:pt x="651910" y="0"/>
                </a:lnTo>
                <a:lnTo>
                  <a:pt x="0" y="0"/>
                </a:lnTo>
                <a:lnTo>
                  <a:pt x="0" y="259578"/>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true" rot="6256489">
            <a:off x="2054889" y="8270472"/>
            <a:ext cx="366750" cy="146033"/>
          </a:xfrm>
          <a:custGeom>
            <a:avLst/>
            <a:gdLst/>
            <a:ahLst/>
            <a:cxnLst/>
            <a:rect r="r" b="b" t="t" l="l"/>
            <a:pathLst>
              <a:path h="146033" w="366750">
                <a:moveTo>
                  <a:pt x="0" y="146033"/>
                </a:moveTo>
                <a:lnTo>
                  <a:pt x="366750" y="146033"/>
                </a:lnTo>
                <a:lnTo>
                  <a:pt x="366750" y="0"/>
                </a:lnTo>
                <a:lnTo>
                  <a:pt x="0" y="0"/>
                </a:lnTo>
                <a:lnTo>
                  <a:pt x="0" y="146033"/>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1" id="11"/>
          <p:cNvSpPr/>
          <p:nvPr/>
        </p:nvSpPr>
        <p:spPr>
          <a:xfrm flipH="false" flipV="true" rot="6256489">
            <a:off x="2020942" y="8607658"/>
            <a:ext cx="366750" cy="146033"/>
          </a:xfrm>
          <a:custGeom>
            <a:avLst/>
            <a:gdLst/>
            <a:ahLst/>
            <a:cxnLst/>
            <a:rect r="r" b="b" t="t" l="l"/>
            <a:pathLst>
              <a:path h="146033" w="366750">
                <a:moveTo>
                  <a:pt x="0" y="146033"/>
                </a:moveTo>
                <a:lnTo>
                  <a:pt x="366750" y="146033"/>
                </a:lnTo>
                <a:lnTo>
                  <a:pt x="366750" y="0"/>
                </a:lnTo>
                <a:lnTo>
                  <a:pt x="0" y="0"/>
                </a:lnTo>
                <a:lnTo>
                  <a:pt x="0" y="146033"/>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2" id="12"/>
          <p:cNvSpPr/>
          <p:nvPr/>
        </p:nvSpPr>
        <p:spPr>
          <a:xfrm flipH="false" flipV="true" rot="6256489">
            <a:off x="2020942" y="8999091"/>
            <a:ext cx="366750" cy="146033"/>
          </a:xfrm>
          <a:custGeom>
            <a:avLst/>
            <a:gdLst/>
            <a:ahLst/>
            <a:cxnLst/>
            <a:rect r="r" b="b" t="t" l="l"/>
            <a:pathLst>
              <a:path h="146033" w="366750">
                <a:moveTo>
                  <a:pt x="0" y="146034"/>
                </a:moveTo>
                <a:lnTo>
                  <a:pt x="366750" y="146034"/>
                </a:lnTo>
                <a:lnTo>
                  <a:pt x="366750" y="0"/>
                </a:lnTo>
                <a:lnTo>
                  <a:pt x="0" y="0"/>
                </a:lnTo>
                <a:lnTo>
                  <a:pt x="0" y="146034"/>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3" id="13"/>
          <p:cNvSpPr/>
          <p:nvPr/>
        </p:nvSpPr>
        <p:spPr>
          <a:xfrm flipH="false" flipV="false" rot="0">
            <a:off x="2366815" y="2845195"/>
            <a:ext cx="15657316" cy="6536930"/>
          </a:xfrm>
          <a:custGeom>
            <a:avLst/>
            <a:gdLst/>
            <a:ahLst/>
            <a:cxnLst/>
            <a:rect r="r" b="b" t="t" l="l"/>
            <a:pathLst>
              <a:path h="6536930" w="15657316">
                <a:moveTo>
                  <a:pt x="0" y="0"/>
                </a:moveTo>
                <a:lnTo>
                  <a:pt x="15657317" y="0"/>
                </a:lnTo>
                <a:lnTo>
                  <a:pt x="15657317" y="6536930"/>
                </a:lnTo>
                <a:lnTo>
                  <a:pt x="0" y="6536930"/>
                </a:lnTo>
                <a:lnTo>
                  <a:pt x="0" y="0"/>
                </a:lnTo>
                <a:close/>
              </a:path>
            </a:pathLst>
          </a:custGeom>
          <a:blipFill>
            <a:blip r:embed="rId7"/>
            <a:stretch>
              <a:fillRect l="0" t="0" r="0" b="0"/>
            </a:stretch>
          </a:blipFill>
        </p:spPr>
      </p:sp>
      <p:sp>
        <p:nvSpPr>
          <p:cNvPr name="TextBox 14" id="14"/>
          <p:cNvSpPr txBox="true"/>
          <p:nvPr/>
        </p:nvSpPr>
        <p:spPr>
          <a:xfrm rot="0">
            <a:off x="2665328" y="1894375"/>
            <a:ext cx="5646292"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PRÉTRAITEMENT</a:t>
            </a:r>
          </a:p>
        </p:txBody>
      </p:sp>
      <p:sp>
        <p:nvSpPr>
          <p:cNvPr name="TextBox 15" id="15"/>
          <p:cNvSpPr txBox="true"/>
          <p:nvPr/>
        </p:nvSpPr>
        <p:spPr>
          <a:xfrm rot="0">
            <a:off x="4338661" y="485775"/>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MÉTHODOLOGIE</a:t>
            </a:r>
          </a:p>
        </p:txBody>
      </p:sp>
      <p:sp>
        <p:nvSpPr>
          <p:cNvPr name="TextBox 16" id="16"/>
          <p:cNvSpPr txBox="true"/>
          <p:nvPr/>
        </p:nvSpPr>
        <p:spPr>
          <a:xfrm rot="0">
            <a:off x="129041" y="3276991"/>
            <a:ext cx="1876213" cy="310491"/>
          </a:xfrm>
          <a:prstGeom prst="rect">
            <a:avLst/>
          </a:prstGeom>
        </p:spPr>
        <p:txBody>
          <a:bodyPr anchor="t" rtlCol="false" tIns="0" lIns="0" bIns="0" rIns="0">
            <a:spAutoFit/>
          </a:bodyPr>
          <a:lstStyle/>
          <a:p>
            <a:pPr algn="r">
              <a:lnSpc>
                <a:spcPts val="2386"/>
              </a:lnSpc>
            </a:pPr>
            <a:r>
              <a:rPr lang="en-US" sz="1704">
                <a:solidFill>
                  <a:srgbClr val="FFFFFF"/>
                </a:solidFill>
                <a:latin typeface="Poppins"/>
                <a:ea typeface="Poppins"/>
                <a:cs typeface="Poppins"/>
                <a:sym typeface="Poppins"/>
              </a:rPr>
              <a:t>encodage html</a:t>
            </a:r>
          </a:p>
        </p:txBody>
      </p:sp>
      <p:sp>
        <p:nvSpPr>
          <p:cNvPr name="TextBox 17" id="17"/>
          <p:cNvSpPr txBox="true"/>
          <p:nvPr/>
        </p:nvSpPr>
        <p:spPr>
          <a:xfrm rot="0">
            <a:off x="111751" y="4073921"/>
            <a:ext cx="1876213" cy="310491"/>
          </a:xfrm>
          <a:prstGeom prst="rect">
            <a:avLst/>
          </a:prstGeom>
        </p:spPr>
        <p:txBody>
          <a:bodyPr anchor="t" rtlCol="false" tIns="0" lIns="0" bIns="0" rIns="0">
            <a:spAutoFit/>
          </a:bodyPr>
          <a:lstStyle/>
          <a:p>
            <a:pPr algn="r">
              <a:lnSpc>
                <a:spcPts val="2386"/>
              </a:lnSpc>
            </a:pPr>
            <a:r>
              <a:rPr lang="en-US" sz="1704">
                <a:solidFill>
                  <a:srgbClr val="00BF63"/>
                </a:solidFill>
                <a:latin typeface="Poppins"/>
                <a:ea typeface="Poppins"/>
                <a:cs typeface="Poppins"/>
                <a:sym typeface="Poppins"/>
              </a:rPr>
              <a:t>casse</a:t>
            </a:r>
          </a:p>
        </p:txBody>
      </p:sp>
      <p:sp>
        <p:nvSpPr>
          <p:cNvPr name="TextBox 18" id="18"/>
          <p:cNvSpPr txBox="true"/>
          <p:nvPr/>
        </p:nvSpPr>
        <p:spPr>
          <a:xfrm rot="0">
            <a:off x="111751" y="4773414"/>
            <a:ext cx="1876213" cy="310491"/>
          </a:xfrm>
          <a:prstGeom prst="rect">
            <a:avLst/>
          </a:prstGeom>
        </p:spPr>
        <p:txBody>
          <a:bodyPr anchor="t" rtlCol="false" tIns="0" lIns="0" bIns="0" rIns="0">
            <a:spAutoFit/>
          </a:bodyPr>
          <a:lstStyle/>
          <a:p>
            <a:pPr algn="r">
              <a:lnSpc>
                <a:spcPts val="2386"/>
              </a:lnSpc>
            </a:pPr>
            <a:r>
              <a:rPr lang="en-US" sz="1704">
                <a:solidFill>
                  <a:srgbClr val="FFFFFF"/>
                </a:solidFill>
                <a:latin typeface="Poppins"/>
                <a:ea typeface="Poppins"/>
                <a:cs typeface="Poppins"/>
                <a:sym typeface="Poppins"/>
              </a:rPr>
              <a:t>tokens &lt;url&gt;</a:t>
            </a:r>
          </a:p>
        </p:txBody>
      </p:sp>
      <p:sp>
        <p:nvSpPr>
          <p:cNvPr name="TextBox 19" id="19"/>
          <p:cNvSpPr txBox="true"/>
          <p:nvPr/>
        </p:nvSpPr>
        <p:spPr>
          <a:xfrm rot="0">
            <a:off x="129041" y="5472907"/>
            <a:ext cx="1876213" cy="310491"/>
          </a:xfrm>
          <a:prstGeom prst="rect">
            <a:avLst/>
          </a:prstGeom>
        </p:spPr>
        <p:txBody>
          <a:bodyPr anchor="t" rtlCol="false" tIns="0" lIns="0" bIns="0" rIns="0">
            <a:spAutoFit/>
          </a:bodyPr>
          <a:lstStyle/>
          <a:p>
            <a:pPr algn="r">
              <a:lnSpc>
                <a:spcPts val="2386"/>
              </a:lnSpc>
            </a:pPr>
            <a:r>
              <a:rPr lang="en-US" sz="1704">
                <a:solidFill>
                  <a:srgbClr val="FFFFFF"/>
                </a:solidFill>
                <a:latin typeface="Poppins Light"/>
                <a:ea typeface="Poppins Light"/>
                <a:cs typeface="Poppins Light"/>
                <a:sym typeface="Poppins Light"/>
              </a:rPr>
              <a:t>token &lt;MENTION&gt;</a:t>
            </a:r>
          </a:p>
        </p:txBody>
      </p:sp>
      <p:sp>
        <p:nvSpPr>
          <p:cNvPr name="TextBox 20" id="20"/>
          <p:cNvSpPr txBox="true"/>
          <p:nvPr/>
        </p:nvSpPr>
        <p:spPr>
          <a:xfrm rot="0">
            <a:off x="129041" y="6172400"/>
            <a:ext cx="1876213" cy="310491"/>
          </a:xfrm>
          <a:prstGeom prst="rect">
            <a:avLst/>
          </a:prstGeom>
        </p:spPr>
        <p:txBody>
          <a:bodyPr anchor="t" rtlCol="false" tIns="0" lIns="0" bIns="0" rIns="0">
            <a:spAutoFit/>
          </a:bodyPr>
          <a:lstStyle/>
          <a:p>
            <a:pPr algn="r">
              <a:lnSpc>
                <a:spcPts val="2386"/>
              </a:lnSpc>
            </a:pPr>
            <a:r>
              <a:rPr lang="en-US" sz="1704">
                <a:solidFill>
                  <a:srgbClr val="FFFFFF"/>
                </a:solidFill>
                <a:latin typeface="Poppins"/>
                <a:ea typeface="Poppins"/>
                <a:cs typeface="Poppins"/>
                <a:sym typeface="Poppins"/>
              </a:rPr>
              <a:t>hashtag split</a:t>
            </a:r>
          </a:p>
        </p:txBody>
      </p:sp>
      <p:sp>
        <p:nvSpPr>
          <p:cNvPr name="TextBox 21" id="21"/>
          <p:cNvSpPr txBox="true"/>
          <p:nvPr/>
        </p:nvSpPr>
        <p:spPr>
          <a:xfrm rot="0">
            <a:off x="135472" y="6760177"/>
            <a:ext cx="1876213" cy="607120"/>
          </a:xfrm>
          <a:prstGeom prst="rect">
            <a:avLst/>
          </a:prstGeom>
        </p:spPr>
        <p:txBody>
          <a:bodyPr anchor="t" rtlCol="false" tIns="0" lIns="0" bIns="0" rIns="0">
            <a:spAutoFit/>
          </a:bodyPr>
          <a:lstStyle/>
          <a:p>
            <a:pPr algn="r">
              <a:lnSpc>
                <a:spcPts val="2386"/>
              </a:lnSpc>
            </a:pPr>
            <a:r>
              <a:rPr lang="en-US" sz="1704">
                <a:solidFill>
                  <a:srgbClr val="FFFFFF"/>
                </a:solidFill>
                <a:latin typeface="Poppins"/>
                <a:ea typeface="Poppins"/>
                <a:cs typeface="Poppins"/>
                <a:sym typeface="Poppins"/>
              </a:rPr>
              <a:t>punctuation </a:t>
            </a:r>
          </a:p>
          <a:p>
            <a:pPr algn="r">
              <a:lnSpc>
                <a:spcPts val="2386"/>
              </a:lnSpc>
            </a:pPr>
            <a:r>
              <a:rPr lang="en-US" sz="1704">
                <a:solidFill>
                  <a:srgbClr val="FFFFFF"/>
                </a:solidFill>
                <a:latin typeface="Poppins"/>
                <a:ea typeface="Poppins"/>
                <a:cs typeface="Poppins"/>
                <a:sym typeface="Poppins"/>
              </a:rPr>
              <a:t>+ special chars</a:t>
            </a:r>
          </a:p>
        </p:txBody>
      </p:sp>
      <p:sp>
        <p:nvSpPr>
          <p:cNvPr name="TextBox 22" id="22"/>
          <p:cNvSpPr txBox="true"/>
          <p:nvPr/>
        </p:nvSpPr>
        <p:spPr>
          <a:xfrm rot="0">
            <a:off x="111751" y="7476878"/>
            <a:ext cx="1876213" cy="607120"/>
          </a:xfrm>
          <a:prstGeom prst="rect">
            <a:avLst/>
          </a:prstGeom>
        </p:spPr>
        <p:txBody>
          <a:bodyPr anchor="t" rtlCol="false" tIns="0" lIns="0" bIns="0" rIns="0">
            <a:spAutoFit/>
          </a:bodyPr>
          <a:lstStyle/>
          <a:p>
            <a:pPr algn="r">
              <a:lnSpc>
                <a:spcPts val="2386"/>
              </a:lnSpc>
            </a:pPr>
            <a:r>
              <a:rPr lang="en-US" sz="1704">
                <a:solidFill>
                  <a:srgbClr val="FFFFFF"/>
                </a:solidFill>
                <a:latin typeface="Poppins"/>
                <a:ea typeface="Poppins"/>
                <a:cs typeface="Poppins"/>
                <a:sym typeface="Poppins"/>
              </a:rPr>
              <a:t>non-printable /</a:t>
            </a:r>
          </a:p>
          <a:p>
            <a:pPr algn="r">
              <a:lnSpc>
                <a:spcPts val="2386"/>
              </a:lnSpc>
            </a:pPr>
            <a:r>
              <a:rPr lang="en-US" sz="1704">
                <a:solidFill>
                  <a:srgbClr val="FFFFFF"/>
                </a:solidFill>
                <a:latin typeface="Poppins"/>
                <a:ea typeface="Poppins"/>
                <a:cs typeface="Poppins"/>
                <a:sym typeface="Poppins"/>
              </a:rPr>
              <a:t>control chars</a:t>
            </a:r>
          </a:p>
        </p:txBody>
      </p:sp>
      <p:sp>
        <p:nvSpPr>
          <p:cNvPr name="TextBox 23" id="23"/>
          <p:cNvSpPr txBox="true"/>
          <p:nvPr/>
        </p:nvSpPr>
        <p:spPr>
          <a:xfrm rot="0">
            <a:off x="135472" y="8159668"/>
            <a:ext cx="1876213" cy="259606"/>
          </a:xfrm>
          <a:prstGeom prst="rect">
            <a:avLst/>
          </a:prstGeom>
        </p:spPr>
        <p:txBody>
          <a:bodyPr anchor="t" rtlCol="false" tIns="0" lIns="0" bIns="0" rIns="0">
            <a:spAutoFit/>
          </a:bodyPr>
          <a:lstStyle/>
          <a:p>
            <a:pPr algn="r">
              <a:lnSpc>
                <a:spcPts val="1966"/>
              </a:lnSpc>
            </a:pPr>
            <a:r>
              <a:rPr lang="en-US" sz="1404">
                <a:solidFill>
                  <a:srgbClr val="00BF63"/>
                </a:solidFill>
                <a:latin typeface="Poppins"/>
                <a:ea typeface="Poppins"/>
                <a:cs typeface="Poppins"/>
                <a:sym typeface="Poppins"/>
              </a:rPr>
              <a:t>tokenization</a:t>
            </a:r>
          </a:p>
        </p:txBody>
      </p:sp>
      <p:sp>
        <p:nvSpPr>
          <p:cNvPr name="TextBox 24" id="24"/>
          <p:cNvSpPr txBox="true"/>
          <p:nvPr/>
        </p:nvSpPr>
        <p:spPr>
          <a:xfrm rot="0">
            <a:off x="111751" y="8517784"/>
            <a:ext cx="1876213" cy="259606"/>
          </a:xfrm>
          <a:prstGeom prst="rect">
            <a:avLst/>
          </a:prstGeom>
        </p:spPr>
        <p:txBody>
          <a:bodyPr anchor="t" rtlCol="false" tIns="0" lIns="0" bIns="0" rIns="0">
            <a:spAutoFit/>
          </a:bodyPr>
          <a:lstStyle/>
          <a:p>
            <a:pPr algn="r">
              <a:lnSpc>
                <a:spcPts val="1966"/>
              </a:lnSpc>
            </a:pPr>
            <a:r>
              <a:rPr lang="en-US" sz="1404">
                <a:solidFill>
                  <a:srgbClr val="00BF63"/>
                </a:solidFill>
                <a:latin typeface="Poppins"/>
                <a:ea typeface="Poppins"/>
                <a:cs typeface="Poppins"/>
                <a:sym typeface="Poppins"/>
              </a:rPr>
              <a:t>lemmatization</a:t>
            </a:r>
          </a:p>
        </p:txBody>
      </p:sp>
      <p:sp>
        <p:nvSpPr>
          <p:cNvPr name="TextBox 25" id="25"/>
          <p:cNvSpPr txBox="true"/>
          <p:nvPr/>
        </p:nvSpPr>
        <p:spPr>
          <a:xfrm rot="0">
            <a:off x="111751" y="8894949"/>
            <a:ext cx="1876213" cy="542816"/>
          </a:xfrm>
          <a:prstGeom prst="rect">
            <a:avLst/>
          </a:prstGeom>
        </p:spPr>
        <p:txBody>
          <a:bodyPr anchor="t" rtlCol="false" tIns="0" lIns="0" bIns="0" rIns="0">
            <a:spAutoFit/>
          </a:bodyPr>
          <a:lstStyle/>
          <a:p>
            <a:pPr algn="r">
              <a:lnSpc>
                <a:spcPts val="2106"/>
              </a:lnSpc>
            </a:pPr>
            <a:r>
              <a:rPr lang="en-US" sz="1504">
                <a:solidFill>
                  <a:srgbClr val="00BF63"/>
                </a:solidFill>
                <a:latin typeface="Poppins"/>
                <a:ea typeface="Poppins"/>
                <a:cs typeface="Poppins"/>
                <a:sym typeface="Poppins"/>
              </a:rPr>
              <a:t>stop words (except important)</a:t>
            </a:r>
          </a:p>
        </p:txBody>
      </p:sp>
      <p:sp>
        <p:nvSpPr>
          <p:cNvPr name="Freeform 26" id="26"/>
          <p:cNvSpPr/>
          <p:nvPr/>
        </p:nvSpPr>
        <p:spPr>
          <a:xfrm flipH="false" flipV="true" rot="6430664">
            <a:off x="1878362" y="7672979"/>
            <a:ext cx="651909" cy="259578"/>
          </a:xfrm>
          <a:custGeom>
            <a:avLst/>
            <a:gdLst/>
            <a:ahLst/>
            <a:cxnLst/>
            <a:rect r="r" b="b" t="t" l="l"/>
            <a:pathLst>
              <a:path h="259578" w="651909">
                <a:moveTo>
                  <a:pt x="0" y="259579"/>
                </a:moveTo>
                <a:lnTo>
                  <a:pt x="651910" y="259579"/>
                </a:lnTo>
                <a:lnTo>
                  <a:pt x="651910" y="0"/>
                </a:lnTo>
                <a:lnTo>
                  <a:pt x="0" y="0"/>
                </a:lnTo>
                <a:lnTo>
                  <a:pt x="0" y="259579"/>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7238763" y="3307719"/>
            <a:ext cx="10020537" cy="3795278"/>
          </a:xfrm>
          <a:custGeom>
            <a:avLst/>
            <a:gdLst/>
            <a:ahLst/>
            <a:cxnLst/>
            <a:rect r="r" b="b" t="t" l="l"/>
            <a:pathLst>
              <a:path h="3795278" w="10020537">
                <a:moveTo>
                  <a:pt x="0" y="0"/>
                </a:moveTo>
                <a:lnTo>
                  <a:pt x="10020537" y="0"/>
                </a:lnTo>
                <a:lnTo>
                  <a:pt x="10020537" y="3795279"/>
                </a:lnTo>
                <a:lnTo>
                  <a:pt x="0" y="3795279"/>
                </a:lnTo>
                <a:lnTo>
                  <a:pt x="0" y="0"/>
                </a:lnTo>
                <a:close/>
              </a:path>
            </a:pathLst>
          </a:custGeom>
          <a:blipFill>
            <a:blip r:embed="rId5"/>
            <a:stretch>
              <a:fillRect l="0" t="0" r="0" b="0"/>
            </a:stretch>
          </a:blipFill>
        </p:spPr>
      </p:sp>
      <p:sp>
        <p:nvSpPr>
          <p:cNvPr name="TextBox 5" id="5"/>
          <p:cNvSpPr txBox="true"/>
          <p:nvPr/>
        </p:nvSpPr>
        <p:spPr>
          <a:xfrm rot="0">
            <a:off x="1028700" y="7769451"/>
            <a:ext cx="16355386" cy="1048749"/>
          </a:xfrm>
          <a:prstGeom prst="rect">
            <a:avLst/>
          </a:prstGeom>
        </p:spPr>
        <p:txBody>
          <a:bodyPr anchor="t" rtlCol="false" tIns="0" lIns="0" bIns="0" rIns="0">
            <a:spAutoFit/>
          </a:bodyPr>
          <a:lstStyle/>
          <a:p>
            <a:pPr algn="l">
              <a:lnSpc>
                <a:spcPts val="4144"/>
              </a:lnSpc>
            </a:pPr>
            <a:r>
              <a:rPr lang="en-US" sz="2960">
                <a:solidFill>
                  <a:srgbClr val="FFFFFF"/>
                </a:solidFill>
                <a:latin typeface="Poppins Light"/>
                <a:ea typeface="Poppins Light"/>
                <a:cs typeface="Poppins Light"/>
                <a:sym typeface="Poppins Light"/>
              </a:rPr>
              <a:t>Pipeline : Downsampling, prétraitement, split, vectorisation, c</a:t>
            </a:r>
            <a:r>
              <a:rPr lang="en-US" sz="2960">
                <a:solidFill>
                  <a:srgbClr val="FFFFFF"/>
                </a:solidFill>
                <a:latin typeface="Poppins Light"/>
                <a:ea typeface="Poppins Light"/>
                <a:cs typeface="Poppins Light"/>
                <a:sym typeface="Poppins Light"/>
              </a:rPr>
              <a:t>lassification supervisée </a:t>
            </a:r>
            <a:r>
              <a:rPr lang="en-US" sz="2960">
                <a:solidFill>
                  <a:srgbClr val="FFFFFF"/>
                </a:solidFill>
                <a:latin typeface="Poppins Light"/>
                <a:ea typeface="Poppins Light"/>
                <a:cs typeface="Poppins Light"/>
                <a:sym typeface="Poppins Light"/>
              </a:rPr>
              <a:t>en </a:t>
            </a:r>
            <a:r>
              <a:rPr lang="en-US" sz="2960" i="true">
                <a:solidFill>
                  <a:srgbClr val="FFFFFF"/>
                </a:solidFill>
                <a:latin typeface="Poppins Light Italics"/>
                <a:ea typeface="Poppins Light Italics"/>
                <a:cs typeface="Poppins Light Italics"/>
                <a:sym typeface="Poppins Light Italics"/>
              </a:rPr>
              <a:t>cross-validation (refit : precision)</a:t>
            </a:r>
          </a:p>
        </p:txBody>
      </p:sp>
      <p:sp>
        <p:nvSpPr>
          <p:cNvPr name="TextBox 6" id="6"/>
          <p:cNvSpPr txBox="true"/>
          <p:nvPr/>
        </p:nvSpPr>
        <p:spPr>
          <a:xfrm rot="0">
            <a:off x="2665328" y="1894375"/>
            <a:ext cx="7639917"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ENTRAINEMENT : MODÈLES SIMPLES</a:t>
            </a:r>
          </a:p>
        </p:txBody>
      </p:sp>
      <p:sp>
        <p:nvSpPr>
          <p:cNvPr name="TextBox 7" id="7"/>
          <p:cNvSpPr txBox="true"/>
          <p:nvPr/>
        </p:nvSpPr>
        <p:spPr>
          <a:xfrm rot="0">
            <a:off x="4338661" y="485775"/>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MÉTHODOLOGIE</a:t>
            </a:r>
          </a:p>
        </p:txBody>
      </p:sp>
      <p:sp>
        <p:nvSpPr>
          <p:cNvPr name="TextBox 8" id="8"/>
          <p:cNvSpPr txBox="true"/>
          <p:nvPr/>
        </p:nvSpPr>
        <p:spPr>
          <a:xfrm rot="0">
            <a:off x="1028700" y="2801124"/>
            <a:ext cx="5757083" cy="3808459"/>
          </a:xfrm>
          <a:prstGeom prst="rect">
            <a:avLst/>
          </a:prstGeom>
        </p:spPr>
        <p:txBody>
          <a:bodyPr anchor="t" rtlCol="false" tIns="0" lIns="0" bIns="0" rIns="0">
            <a:spAutoFit/>
          </a:bodyPr>
          <a:lstStyle/>
          <a:p>
            <a:pPr algn="l">
              <a:lnSpc>
                <a:spcPts val="4284"/>
              </a:lnSpc>
            </a:pPr>
            <a:r>
              <a:rPr lang="en-US" sz="3060">
                <a:solidFill>
                  <a:srgbClr val="FFFFFF"/>
                </a:solidFill>
                <a:latin typeface="Poppins Light"/>
                <a:ea typeface="Poppins Light"/>
                <a:cs typeface="Poppins Light"/>
                <a:sym typeface="Poppins Light"/>
              </a:rPr>
              <a:t>Pourquoi ? </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Établir une baseline</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Modèles à faible coût:</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rapides à entrainer</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rapides à utiliser</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interprétabilité</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4"/>
            <a:stretch>
              <a:fillRect l="0" t="0" r="0" b="0"/>
            </a:stretch>
          </a:blipFill>
        </p:spPr>
      </p:sp>
      <p:sp>
        <p:nvSpPr>
          <p:cNvPr name="Freeform 4" id="4"/>
          <p:cNvSpPr/>
          <p:nvPr/>
        </p:nvSpPr>
        <p:spPr>
          <a:xfrm flipH="false" flipV="false" rot="0">
            <a:off x="7238763" y="3307719"/>
            <a:ext cx="10020537" cy="3795278"/>
          </a:xfrm>
          <a:custGeom>
            <a:avLst/>
            <a:gdLst/>
            <a:ahLst/>
            <a:cxnLst/>
            <a:rect r="r" b="b" t="t" l="l"/>
            <a:pathLst>
              <a:path h="3795278" w="10020537">
                <a:moveTo>
                  <a:pt x="0" y="0"/>
                </a:moveTo>
                <a:lnTo>
                  <a:pt x="10020537" y="0"/>
                </a:lnTo>
                <a:lnTo>
                  <a:pt x="10020537" y="3795279"/>
                </a:lnTo>
                <a:lnTo>
                  <a:pt x="0" y="3795279"/>
                </a:lnTo>
                <a:lnTo>
                  <a:pt x="0" y="0"/>
                </a:lnTo>
                <a:close/>
              </a:path>
            </a:pathLst>
          </a:custGeom>
          <a:blipFill>
            <a:blip r:embed="rId5"/>
            <a:stretch>
              <a:fillRect l="0" t="0" r="0" b="0"/>
            </a:stretch>
          </a:blipFill>
        </p:spPr>
      </p:sp>
      <p:sp>
        <p:nvSpPr>
          <p:cNvPr name="TextBox 5" id="5"/>
          <p:cNvSpPr txBox="true"/>
          <p:nvPr/>
        </p:nvSpPr>
        <p:spPr>
          <a:xfrm rot="0">
            <a:off x="1028700" y="7769451"/>
            <a:ext cx="16355386" cy="1048749"/>
          </a:xfrm>
          <a:prstGeom prst="rect">
            <a:avLst/>
          </a:prstGeom>
        </p:spPr>
        <p:txBody>
          <a:bodyPr anchor="t" rtlCol="false" tIns="0" lIns="0" bIns="0" rIns="0">
            <a:spAutoFit/>
          </a:bodyPr>
          <a:lstStyle/>
          <a:p>
            <a:pPr algn="l">
              <a:lnSpc>
                <a:spcPts val="4144"/>
              </a:lnSpc>
            </a:pPr>
            <a:r>
              <a:rPr lang="en-US" sz="2960">
                <a:solidFill>
                  <a:srgbClr val="FFFFFF"/>
                </a:solidFill>
                <a:latin typeface="Poppins Light"/>
                <a:ea typeface="Poppins Light"/>
                <a:cs typeface="Poppins Light"/>
                <a:sym typeface="Poppins Light"/>
              </a:rPr>
              <a:t>Pipeline : Downsampling, prétraitement, split, vectorisation, c</a:t>
            </a:r>
            <a:r>
              <a:rPr lang="en-US" sz="2960">
                <a:solidFill>
                  <a:srgbClr val="FFFFFF"/>
                </a:solidFill>
                <a:latin typeface="Poppins Light"/>
                <a:ea typeface="Poppins Light"/>
                <a:cs typeface="Poppins Light"/>
                <a:sym typeface="Poppins Light"/>
              </a:rPr>
              <a:t>lassification supervisée </a:t>
            </a:r>
            <a:r>
              <a:rPr lang="en-US" sz="2960">
                <a:solidFill>
                  <a:srgbClr val="FFFFFF"/>
                </a:solidFill>
                <a:latin typeface="Poppins Light"/>
                <a:ea typeface="Poppins Light"/>
                <a:cs typeface="Poppins Light"/>
                <a:sym typeface="Poppins Light"/>
              </a:rPr>
              <a:t>en </a:t>
            </a:r>
            <a:r>
              <a:rPr lang="en-US" sz="2960" i="true">
                <a:solidFill>
                  <a:srgbClr val="FFFFFF"/>
                </a:solidFill>
                <a:latin typeface="Poppins Light Italics"/>
                <a:ea typeface="Poppins Light Italics"/>
                <a:cs typeface="Poppins Light Italics"/>
                <a:sym typeface="Poppins Light Italics"/>
              </a:rPr>
              <a:t>cross-validation (refit : precision)</a:t>
            </a:r>
          </a:p>
        </p:txBody>
      </p:sp>
      <p:sp>
        <p:nvSpPr>
          <p:cNvPr name="TextBox 6" id="6"/>
          <p:cNvSpPr txBox="true"/>
          <p:nvPr/>
        </p:nvSpPr>
        <p:spPr>
          <a:xfrm rot="0">
            <a:off x="2665328" y="1894375"/>
            <a:ext cx="7639917" cy="670691"/>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FFFFFF"/>
                </a:solidFill>
                <a:latin typeface="Computer Says No"/>
                <a:ea typeface="Computer Says No"/>
                <a:cs typeface="Computer Says No"/>
                <a:sym typeface="Computer Says No"/>
              </a:rPr>
              <a:t>ENTRAINEMENT : MODÈLES SIMPLES</a:t>
            </a:r>
          </a:p>
        </p:txBody>
      </p:sp>
      <p:sp>
        <p:nvSpPr>
          <p:cNvPr name="TextBox 7" id="7"/>
          <p:cNvSpPr txBox="true"/>
          <p:nvPr/>
        </p:nvSpPr>
        <p:spPr>
          <a:xfrm rot="0">
            <a:off x="4338661" y="485775"/>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ea typeface="Computer Says No"/>
                <a:cs typeface="Computer Says No"/>
                <a:sym typeface="Computer Says No"/>
              </a:rPr>
              <a:t>MÉTHODOLOGIE</a:t>
            </a:r>
          </a:p>
        </p:txBody>
      </p:sp>
      <p:sp>
        <p:nvSpPr>
          <p:cNvPr name="TextBox 8" id="8"/>
          <p:cNvSpPr txBox="true"/>
          <p:nvPr/>
        </p:nvSpPr>
        <p:spPr>
          <a:xfrm rot="0">
            <a:off x="1028700" y="2801124"/>
            <a:ext cx="5757083" cy="3808459"/>
          </a:xfrm>
          <a:prstGeom prst="rect">
            <a:avLst/>
          </a:prstGeom>
        </p:spPr>
        <p:txBody>
          <a:bodyPr anchor="t" rtlCol="false" tIns="0" lIns="0" bIns="0" rIns="0">
            <a:spAutoFit/>
          </a:bodyPr>
          <a:lstStyle/>
          <a:p>
            <a:pPr algn="l">
              <a:lnSpc>
                <a:spcPts val="4284"/>
              </a:lnSpc>
            </a:pPr>
            <a:r>
              <a:rPr lang="en-US" sz="3060">
                <a:solidFill>
                  <a:srgbClr val="FFFFFF"/>
                </a:solidFill>
                <a:latin typeface="Poppins Light"/>
                <a:ea typeface="Poppins Light"/>
                <a:cs typeface="Poppins Light"/>
                <a:sym typeface="Poppins Light"/>
              </a:rPr>
              <a:t>Pourquoi ? </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Établir une baseline</a:t>
            </a:r>
          </a:p>
          <a:p>
            <a:pPr algn="l">
              <a:lnSpc>
                <a:spcPts val="4284"/>
              </a:lnSpc>
            </a:pP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Modèles à faible coût:</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rapides à entrainer</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rapides à utiliser</a:t>
            </a:r>
          </a:p>
          <a:p>
            <a:pPr algn="l" marL="1321593" indent="-440531" lvl="2">
              <a:lnSpc>
                <a:spcPts val="4284"/>
              </a:lnSpc>
              <a:buFont typeface="Arial"/>
              <a:buChar char="⚬"/>
            </a:pPr>
            <a:r>
              <a:rPr lang="en-US" sz="3060">
                <a:solidFill>
                  <a:srgbClr val="FFFFFF"/>
                </a:solidFill>
                <a:latin typeface="Poppins Light"/>
                <a:ea typeface="Poppins Light"/>
                <a:cs typeface="Poppins Light"/>
                <a:sym typeface="Poppins Light"/>
              </a:rPr>
              <a:t>interprétabilité</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DAGtJXFpviI</dc:identifier>
  <dcterms:modified xsi:type="dcterms:W3CDTF">2011-08-01T06:04:30Z</dcterms:modified>
  <cp:revision>1</cp:revision>
  <dc:title>P7_classification_sentiments_deep-learning</dc:title>
</cp:coreProperties>
</file>